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7" r:id="rId5"/>
    <p:sldId id="288" r:id="rId6"/>
    <p:sldId id="292" r:id="rId7"/>
    <p:sldId id="289" r:id="rId8"/>
    <p:sldId id="294" r:id="rId9"/>
  </p:sldIdLst>
  <p:sldSz cx="12192000" cy="6858000"/>
  <p:notesSz cx="7104063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B71"/>
    <a:srgbClr val="FEC833"/>
    <a:srgbClr val="182B4C"/>
    <a:srgbClr val="ECDCC6"/>
    <a:srgbClr val="FFBE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DEA13-B5FB-4BCA-A342-8C71D3693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9BCD63-7FDA-4274-A7ED-843BE646E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DB1A5C-6025-45DB-832A-428DD4DA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F37FF8-3CDE-4D88-8D3B-84DD3410B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2B24EF-46F2-4E16-A75A-83DE668C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3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9C5BB7-CA7B-4CBF-85FB-EC1BC2088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4511FFB-C58D-4EDC-96A4-1894AF0A3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C15C38-901B-4881-A7AF-02EFAFC96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C44902-C33A-4902-B335-0128D4817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AB0789-D030-461F-BD95-3C419F72C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997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E6259F1-EF13-4A16-BD36-1308D15B0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A314B1E-8A42-430B-8F0A-BFB9042E6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70C644-B768-4DDE-B7B3-51BB8379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100D35-C33B-48B5-BEEF-294C5A27E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B8615A-0988-4A2D-8C40-48752B096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91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717A2-EA8E-4C37-8B80-1CF959CCA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CEE076-2926-4B10-8948-DDF24E6DD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144984-E4E4-4CED-9386-3623ACC78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23DA2E-1BDD-47FE-9594-FA7041F3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71A203-0220-4392-9D9C-0D078478D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92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76E28-7AF2-42A3-B145-A0697BEA6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8C68476-576C-446D-B87A-83B0370A7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E86209-1255-4556-AEFD-4800A2F9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AA8849-D073-4AA5-9F5C-1D668AEEE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DB4864-54A3-41C9-BFCF-B3D1E4CD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44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3BB6A8-2300-4391-85D7-B578DDD28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E06E92-6660-4ED0-8FB4-53BE9F96D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DAA6C6D-B063-410E-B1A1-CFFEAC663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175463-A0D8-4779-BEF5-4732B90A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F2C942-9784-4E61-A6D0-903C46CE1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C5C0C1-4A68-4E41-91BC-AF9F4446D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827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F5E8C5-881C-4991-A6BF-B260B3D0B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89CFDF-4391-4E17-9E2E-6070F6AEE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B67017-5187-458E-98A7-F20BADC30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6C6DB66-9D5F-4FD0-811C-CB31AEF1A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4FCB020-130B-4A89-A8FD-01A5D1A02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06A4561-514D-4E8C-BC98-0A64CFE5D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CEA7403-DF09-48D1-83DA-63449D112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27C05E8-3598-4C68-93E1-BFB49BEA6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12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3362D7-583E-405B-BF71-2864C5353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E2592D6-2B55-47D0-9BC1-C3B9A0FD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742558D-F06C-441C-950F-640EF50C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90F79A8-A5DD-47A2-85D7-85C87067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53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8BA4D95-0E27-418D-88E5-5B371FF7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81FFF28-B80C-4CBF-917C-83155C7D1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7E32DB5-3679-4B1A-9F3D-09620A692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91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B39600-3CA4-46FA-80D4-DC8B86498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4A78D3-363E-4B96-96FA-915315AD7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B864EDF-92E7-4BA1-A3BF-8E69E7701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17DBB3-BF81-4BCE-9FEC-E12F970D0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C33448-C494-428D-863F-F3EB00101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F60B2E5-8DD7-4C31-8E07-64C7A5915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00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350D70-0288-42EE-8578-F077D5889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B4F59A0-E05C-4C38-B1F0-DCF16D827C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880BFDE-7F60-4EA2-9340-22ED47516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9926E7B-4E47-4C2E-8D92-0FDFD1A3A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11AE9A-DF8B-4D04-ABD0-F1782BC33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EE4100-FF27-43DE-8747-3EB1C2A93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B07F077-302F-42CA-8025-B7D70BA20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3970C20-22C9-4DD4-9698-4AF982CD4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5881B7-CEB5-4852-A203-26F50F401B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A9CBA0-92B8-4838-9BB4-811E0AC9A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7E763A-3DAA-4B2B-8770-5D3CA21CC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74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4">
            <a:extLst>
              <a:ext uri="{FF2B5EF4-FFF2-40B4-BE49-F238E27FC236}">
                <a16:creationId xmlns:a16="http://schemas.microsoft.com/office/drawing/2014/main" id="{6A05ABCC-23CA-4D0E-8909-2D03C2E53A7B}"/>
              </a:ext>
            </a:extLst>
          </p:cNvPr>
          <p:cNvSpPr txBox="1">
            <a:spLocks/>
          </p:cNvSpPr>
          <p:nvPr/>
        </p:nvSpPr>
        <p:spPr>
          <a:xfrm>
            <a:off x="2981535" y="5810"/>
            <a:ext cx="9111176" cy="864096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800" b="1" dirty="0">
                <a:solidFill>
                  <a:srgbClr val="1F497D"/>
                </a:solidFill>
                <a:latin typeface="Nexa Bold" panose="02000000000000000000"/>
              </a:rPr>
              <a:t>HORÁRIOS 2023/2 – CURSO: Nutrição </a:t>
            </a:r>
            <a:endParaRPr lang="pt-BR" sz="2800" b="1" dirty="0">
              <a:solidFill>
                <a:srgbClr val="1F497D">
                  <a:lumMod val="75000"/>
                </a:srgbClr>
              </a:solidFill>
              <a:latin typeface="Nexa Bold" panose="02000000000000000000"/>
            </a:endParaRPr>
          </a:p>
          <a:p>
            <a:pPr>
              <a:spcBef>
                <a:spcPts val="0"/>
              </a:spcBef>
              <a:defRPr/>
            </a:pPr>
            <a:r>
              <a:rPr lang="pt-BR" sz="2000" b="1" cap="all" dirty="0">
                <a:solidFill>
                  <a:srgbClr val="1F497D"/>
                </a:solidFill>
                <a:latin typeface="Nexa Bold" panose="02000000000000000000"/>
              </a:rPr>
              <a:t>PRIMEIRO E SEGUNDO períodos – noite – CICLO 1 – MÓDULOS A E B</a:t>
            </a:r>
          </a:p>
          <a:p>
            <a:pPr>
              <a:spcBef>
                <a:spcPts val="0"/>
              </a:spcBef>
              <a:defRPr/>
            </a:pPr>
            <a:r>
              <a:rPr lang="pt-BR" sz="2000" b="1" cap="all" dirty="0">
                <a:solidFill>
                  <a:srgbClr val="1F497D"/>
                </a:solidFill>
                <a:latin typeface="Nexa Bold" panose="02000000000000000000"/>
              </a:rPr>
              <a:t>Sala: 104B</a:t>
            </a:r>
          </a:p>
        </p:txBody>
      </p:sp>
      <p:graphicFrame>
        <p:nvGraphicFramePr>
          <p:cNvPr id="3" name="Espaço Reservado para Conteúdo 6">
            <a:extLst>
              <a:ext uri="{FF2B5EF4-FFF2-40B4-BE49-F238E27FC236}">
                <a16:creationId xmlns:a16="http://schemas.microsoft.com/office/drawing/2014/main" id="{16178681-95C4-46BD-BDCB-4FB16CBE9C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4009693"/>
              </p:ext>
            </p:extLst>
          </p:nvPr>
        </p:nvGraphicFramePr>
        <p:xfrm>
          <a:off x="644976" y="1185554"/>
          <a:ext cx="11352621" cy="5494358"/>
        </p:xfrm>
        <a:graphic>
          <a:graphicData uri="http://schemas.openxmlformats.org/drawingml/2006/table">
            <a:tbl>
              <a:tblPr firstRow="1" firstCol="1" bandRow="1"/>
              <a:tblGrid>
                <a:gridCol w="701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1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4987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169458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2089340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220580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2275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Horário 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Segunda-feira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Terça-feira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Quarta-feira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Quinta-feira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Sexta-feira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84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19h00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BIOQUÍMICA </a:t>
                      </a:r>
                    </a:p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Prof. Marcos Túlio Rocha</a:t>
                      </a:r>
                    </a:p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104B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FISIOLOGIA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Profa. Mônica </a:t>
                      </a:r>
                      <a:r>
                        <a:rPr lang="pt-BR" sz="1100" b="0" i="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Schetini</a:t>
                      </a:r>
                      <a:endParaRPr lang="pt-BR" sz="11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104B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1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FISIOLOGIA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Profa. Mônica </a:t>
                      </a:r>
                      <a:r>
                        <a:rPr lang="pt-BR" sz="1200" b="0" i="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Schetini</a:t>
                      </a:r>
                      <a:endParaRPr lang="pt-BR" sz="12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104B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2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LEGISLAÇÃO E ANÁLISE BROMATOLOGICA DOS ALIMENTOS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100" b="0" i="0" u="none" strike="noStrike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(Prática – Turma P1)</a:t>
                      </a:r>
                      <a:endParaRPr lang="pt-BR" sz="1100" b="1" i="0" u="none" strike="noStrike" kern="1200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Cristiane Lopes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104B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GESTÃO E INOVAÇÃO</a:t>
                      </a:r>
                      <a:endParaRPr lang="pt-BR" dirty="0"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pt-BR" sz="1200" b="0" i="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EaD</a:t>
                      </a:r>
                      <a:endParaRPr lang="pt-BR" dirty="0"/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8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19:50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BIOQUÍMICA </a:t>
                      </a:r>
                    </a:p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0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Prof. Marcos Túlio Rocha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104B</a:t>
                      </a:r>
                    </a:p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200" b="0" kern="12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FISIOLOGIA 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Profa. Mônica </a:t>
                      </a:r>
                      <a:r>
                        <a:rPr lang="pt-BR" sz="1100" b="0" i="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Schetini</a:t>
                      </a:r>
                      <a:endParaRPr lang="pt-BR" sz="11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104B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1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MICROBIOLOGIA E 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IMUNOLOGIA 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EaD</a:t>
                      </a:r>
                      <a:endParaRPr lang="pt-BR" sz="1200" dirty="0"/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LEGISLAÇÃO E ANÁLISE BROMATOLOGICA DOS ALIMENTOS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100" b="0" i="0" u="none" strike="noStrike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(Prática – Turma P2)</a:t>
                      </a:r>
                      <a:endParaRPr lang="pt-BR" sz="1100" b="1" i="0" u="none" strike="noStrike" kern="1200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Cristiane Lopes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104B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</a:rPr>
                        <a:t>GESTÃO E INOVAÇÃO</a:t>
                      </a:r>
                      <a:endParaRPr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pt-B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</a:rPr>
                        <a:t>EaD</a:t>
                      </a:r>
                      <a:endParaRPr lang="pt-BR" b="0" dirty="0"/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088758"/>
                  </a:ext>
                </a:extLst>
              </a:tr>
              <a:tr h="2223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20:40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1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21h00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BIOQUÍMICA </a:t>
                      </a:r>
                    </a:p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0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Prof. Marcos Túlio Rocha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104B</a:t>
                      </a:r>
                    </a:p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200" b="0" kern="12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</a:rPr>
                        <a:t>PROJETOS E PRÁTICAS APLICADOS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</a:rPr>
                        <a:t>Profa. Márcia Medeiros Mota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104B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100" b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LEGISLAÇÃO E ANÁLISE BROMATOLOGICA DOS ALIMENTOS</a:t>
                      </a:r>
                      <a:endParaRPr lang="pt-BR" sz="11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(Teórica)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5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Profa. Cristiane Lopes</a:t>
                      </a:r>
                      <a:r>
                        <a:rPr lang="pt-BR" sz="16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104B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dirty="0"/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MICROBIOLOGIA E 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IMUNOLOGIA 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EaD</a:t>
                      </a:r>
                      <a:endParaRPr kumimoji="0" lang="pt-B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GESTÃO E INOVAÇÃO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EaD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44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21:50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MICROBIOLOGIA E </a:t>
                      </a:r>
                      <a:endParaRPr lang="en-US" sz="11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IMUNOLOGIA </a:t>
                      </a:r>
                      <a:endParaRPr lang="en-US" sz="11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noProof="0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EaD</a:t>
                      </a:r>
                      <a:endParaRPr lang="pt-BR" sz="1100" dirty="0"/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</a:rPr>
                        <a:t>PROJETOS E PRÁTICAS APLICADOS</a:t>
                      </a:r>
                      <a:endParaRPr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</a:rPr>
                        <a:t>Profa. Márcia Medeiros Mota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104B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LEGISLAÇÃO E ANÁLISE BROMATOLOGICA DOS ALIMENTOS</a:t>
                      </a:r>
                      <a:endParaRPr lang="pt-BR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(Teórica)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Profa. Cristiane Lopes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104B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MICROBIOLOGIA E 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IMUNOLOGIA 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EaD</a:t>
                      </a:r>
                      <a:endParaRPr kumimoji="0" lang="pt-B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GESTÃO E INOVAÇÃO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EaD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97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561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4">
            <a:extLst>
              <a:ext uri="{FF2B5EF4-FFF2-40B4-BE49-F238E27FC236}">
                <a16:creationId xmlns:a16="http://schemas.microsoft.com/office/drawing/2014/main" id="{6A05ABCC-23CA-4D0E-8909-2D03C2E53A7B}"/>
              </a:ext>
            </a:extLst>
          </p:cNvPr>
          <p:cNvSpPr txBox="1">
            <a:spLocks/>
          </p:cNvSpPr>
          <p:nvPr/>
        </p:nvSpPr>
        <p:spPr>
          <a:xfrm>
            <a:off x="3080824" y="111827"/>
            <a:ext cx="9111176" cy="864096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800" b="1" dirty="0">
                <a:solidFill>
                  <a:srgbClr val="1F497D"/>
                </a:solidFill>
                <a:latin typeface="Nexa Bold" panose="02000000000000000000"/>
              </a:rPr>
              <a:t>HORÁRIOS 2023/2 – CURSO: Nutrição </a:t>
            </a:r>
            <a:endParaRPr lang="pt-BR" sz="2800" b="1" dirty="0">
              <a:solidFill>
                <a:srgbClr val="1F497D">
                  <a:lumMod val="75000"/>
                </a:srgbClr>
              </a:solidFill>
              <a:latin typeface="Nexa Bold" panose="02000000000000000000"/>
            </a:endParaRPr>
          </a:p>
          <a:p>
            <a:pPr>
              <a:spcBef>
                <a:spcPts val="0"/>
              </a:spcBef>
              <a:defRPr/>
            </a:pPr>
            <a:r>
              <a:rPr lang="pt-BR" sz="2000" b="1" cap="all" dirty="0">
                <a:solidFill>
                  <a:srgbClr val="1F497D"/>
                </a:solidFill>
                <a:latin typeface="Nexa Bold" panose="02000000000000000000"/>
              </a:rPr>
              <a:t>TERCEIRO  e quarto períodos – noite – CICLO 2 – MÓDULO A e b</a:t>
            </a:r>
          </a:p>
          <a:p>
            <a:pPr>
              <a:spcBef>
                <a:spcPts val="0"/>
              </a:spcBef>
              <a:defRPr/>
            </a:pPr>
            <a:r>
              <a:rPr lang="pt-BR" sz="2000" b="1" cap="all" dirty="0">
                <a:solidFill>
                  <a:srgbClr val="1F497D"/>
                </a:solidFill>
                <a:latin typeface="Nexa Bold" panose="02000000000000000000"/>
              </a:rPr>
              <a:t>Sala: 207B</a:t>
            </a:r>
          </a:p>
        </p:txBody>
      </p:sp>
      <p:graphicFrame>
        <p:nvGraphicFramePr>
          <p:cNvPr id="3" name="Espaço Reservado para Conteúdo 6">
            <a:extLst>
              <a:ext uri="{FF2B5EF4-FFF2-40B4-BE49-F238E27FC236}">
                <a16:creationId xmlns:a16="http://schemas.microsoft.com/office/drawing/2014/main" id="{16178681-95C4-46BD-BDCB-4FB16CBE9C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9189706"/>
              </p:ext>
            </p:extLst>
          </p:nvPr>
        </p:nvGraphicFramePr>
        <p:xfrm>
          <a:off x="561891" y="1265852"/>
          <a:ext cx="11352627" cy="5201786"/>
        </p:xfrm>
        <a:graphic>
          <a:graphicData uri="http://schemas.openxmlformats.org/drawingml/2006/table">
            <a:tbl>
              <a:tblPr firstRow="1" firstCol="1" bandRow="1"/>
              <a:tblGrid>
                <a:gridCol w="701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6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0884">
                  <a:extLst>
                    <a:ext uri="{9D8B030D-6E8A-4147-A177-3AD203B41FA5}">
                      <a16:colId xmlns:a16="http://schemas.microsoft.com/office/drawing/2014/main" val="3801790805"/>
                    </a:ext>
                  </a:extLst>
                </a:gridCol>
                <a:gridCol w="1632497">
                  <a:extLst>
                    <a:ext uri="{9D8B030D-6E8A-4147-A177-3AD203B41FA5}">
                      <a16:colId xmlns:a16="http://schemas.microsoft.com/office/drawing/2014/main" val="3359685278"/>
                    </a:ext>
                  </a:extLst>
                </a:gridCol>
                <a:gridCol w="1624050">
                  <a:extLst>
                    <a:ext uri="{9D8B030D-6E8A-4147-A177-3AD203B41FA5}">
                      <a16:colId xmlns:a16="http://schemas.microsoft.com/office/drawing/2014/main" val="1586010439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359560785"/>
                    </a:ext>
                  </a:extLst>
                </a:gridCol>
                <a:gridCol w="1682445">
                  <a:extLst>
                    <a:ext uri="{9D8B030D-6E8A-4147-A177-3AD203B41FA5}">
                      <a16:colId xmlns:a16="http://schemas.microsoft.com/office/drawing/2014/main" val="3050645019"/>
                    </a:ext>
                  </a:extLst>
                </a:gridCol>
              </a:tblGrid>
              <a:tr h="3462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Horário</a:t>
                      </a:r>
                      <a:endParaRPr lang="pt-BR" sz="11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Segunda-feira</a:t>
                      </a:r>
                      <a:endParaRPr lang="pt-BR" sz="11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Terça-feira</a:t>
                      </a:r>
                      <a:endParaRPr lang="pt-BR" sz="11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Quarta-feira</a:t>
                      </a:r>
                      <a:endParaRPr lang="pt-BR" sz="11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Quinta-feira</a:t>
                      </a:r>
                      <a:endParaRPr lang="pt-BR" sz="11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Sexta-feira</a:t>
                      </a:r>
                      <a:endParaRPr lang="pt-BR" sz="11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5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19h00</a:t>
                      </a:r>
                      <a:endParaRPr lang="pt-BR" sz="11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TECNOLOGIA DE ALIMENTOS E MARKETING EM NUTRIÇÃO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(Teórica)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Prof. Rafael Mattos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NUTRIÇÃO DO ADULTO E DO IDOSO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(Teórica)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Prof. Rafael Mattos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NUTRIÇÃO DO ADULTO E DO IDOSO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(Prática – Turma P1)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Prof. Rafael Mattos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NUTRIÇÃO MATERNA E INFANTO- JUVENIL </a:t>
                      </a:r>
                      <a:endParaRPr kumimoji="0" lang="pt-BR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(Prática- Turma P2)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Profa. Vanessa Oliveira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207B</a:t>
                      </a: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kumimoji="0" lang="pt-BR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noProof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NUTRIÇÃO SOCIAL</a:t>
                      </a:r>
                      <a:endParaRPr lang="pt-BR" sz="1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noProof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EaD</a:t>
                      </a:r>
                      <a:r>
                        <a:rPr lang="pt-BR" sz="1100" b="1" i="0" u="none" strike="noStrike" noProof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EDUCAÇÃO ALIMENTAR E NUTRICIONAL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Profa. Vanessa Oliveira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207B</a:t>
                      </a: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19:50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TECNOLOGIA DE ALIMENTOS E MARKETING EM NUTRIÇÃO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(Teórica)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Prof. Rafael Mattos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207B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NUTRIÇÃO DO ADULTO E DO IDOSO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(Teórica)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Prof. Rafael Mattos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NUTRIÇÃO MATERNA E INFANTO- JUVENIL </a:t>
                      </a:r>
                      <a:endParaRPr kumimoji="0" lang="pt-BR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(Prática- Turma P1)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Profa. Vanessa Oliveira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207B</a:t>
                      </a: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NUTRIÇÃO DO ADULTO E DO IDOSO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(Prática – Turma P2)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Prof. Rafael Mattos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NUTRIÇÃO SOCIAL 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noProof="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EaD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EDUCAÇÃO ALIMENTAR E NUTRICIONAL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Profa. Vanessa Oliveira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207B</a:t>
                      </a: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088758"/>
                  </a:ext>
                </a:extLst>
              </a:tr>
              <a:tr h="3292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20:40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lv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100" b="1" i="0" u="none" strike="noStrike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lv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000" b="1" i="0" u="none" strike="noStrike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6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21h00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100" b="1" i="0" u="none" strike="noStrike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TECNOLOGIA DE ALIMENTOS E MARKETING EM NUTRIÇÃO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100" b="0" i="0" u="none" strike="noStrike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(Prática – Turma P1)</a:t>
                      </a:r>
                      <a:endParaRPr lang="pt-BR" sz="1100" b="1" i="0" u="none" strike="noStrike" kern="1200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100" b="0" i="0" u="none" strike="noStrike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Prof. Rafael Mattos 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PROJETOS E PRÁTICAS APLICADOS2B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Profa. Rafael Mattos</a:t>
                      </a:r>
                      <a:endParaRPr lang="pt-BR" sz="1100" b="1" i="0" u="none" strike="noStrike" kern="1200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NUTRIÇÃO SOCIAL</a:t>
                      </a: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noProof="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EaD</a:t>
                      </a:r>
                      <a:r>
                        <a:rPr lang="pt-BR" sz="1100" b="1" i="0" u="none" strike="noStrike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100" b="1" i="0" u="none" strike="noStrike" kern="1200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NUTRIÇÃO MATERNA E INFANTO- JUVENIL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(Teórica)</a:t>
                      </a: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Profa. Vanessa Oliveira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EDUCAÇÃO ALIMENTAR E NUTRICIONAL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Profa. Vanessa Oliveira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207B</a:t>
                      </a: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0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21:50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100" b="1" i="0" u="none" strike="noStrike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TECNOLOGIA DE ALIMENTOS E MARKETING EM NUTRIÇÃO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100" b="0" i="0" u="none" strike="noStrike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(Prática – Turma P2)</a:t>
                      </a:r>
                      <a:endParaRPr lang="pt-BR" sz="1100" b="1" i="0" u="none" strike="noStrike" kern="1200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100" b="0" i="0" u="none" strike="noStrike" kern="12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Prof. Rafael Mattos </a:t>
                      </a:r>
                      <a:endParaRPr lang="pt-BR" sz="1100" b="1" i="0" u="none" strike="noStrike" kern="1200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PROJETOS E PRÁTICAS APLICADOS 2B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Profa. Rafael Mattos</a:t>
                      </a:r>
                      <a:endParaRPr lang="pt-BR" sz="1100" b="1" i="0" u="none" strike="noStrike" kern="1200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NUTRIÇÃO SOCIAL 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noProof="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EaD</a:t>
                      </a:r>
                      <a:endParaRPr lang="pt-BR" sz="1100" b="1" i="0" u="none" strike="noStrike" kern="1200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NUTRIÇÃO MATERNA E INFANTO- JUVENIL</a:t>
                      </a: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(Teórica)</a:t>
                      </a: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Profa. Vanessa Oliveira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EDUCAÇÃO ALIMENTAR E NUTRICIONAL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Profa. Vanessa Oliveira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207B</a:t>
                      </a: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97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4385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4">
            <a:extLst>
              <a:ext uri="{FF2B5EF4-FFF2-40B4-BE49-F238E27FC236}">
                <a16:creationId xmlns:a16="http://schemas.microsoft.com/office/drawing/2014/main" id="{6A05ABCC-23CA-4D0E-8909-2D03C2E53A7B}"/>
              </a:ext>
            </a:extLst>
          </p:cNvPr>
          <p:cNvSpPr txBox="1">
            <a:spLocks/>
          </p:cNvSpPr>
          <p:nvPr/>
        </p:nvSpPr>
        <p:spPr>
          <a:xfrm>
            <a:off x="2968283" y="443132"/>
            <a:ext cx="9111176" cy="864096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800" b="1" dirty="0">
                <a:solidFill>
                  <a:srgbClr val="1F497D"/>
                </a:solidFill>
                <a:latin typeface="Nexa Bold" panose="02000000000000000000"/>
              </a:rPr>
              <a:t>HORÁRIOS 2023/2 – CURSO: Nutrição </a:t>
            </a:r>
            <a:endParaRPr lang="pt-BR" sz="2800" b="1" dirty="0">
              <a:solidFill>
                <a:srgbClr val="1F497D">
                  <a:lumMod val="75000"/>
                </a:srgbClr>
              </a:solidFill>
              <a:latin typeface="Nexa Bold" panose="02000000000000000000"/>
            </a:endParaRPr>
          </a:p>
          <a:p>
            <a:pPr>
              <a:spcBef>
                <a:spcPts val="0"/>
              </a:spcBef>
              <a:defRPr/>
            </a:pPr>
            <a:r>
              <a:rPr lang="pt-BR" sz="2000" b="1" cap="all" dirty="0">
                <a:solidFill>
                  <a:srgbClr val="1F497D"/>
                </a:solidFill>
                <a:latin typeface="Nexa Bold" panose="02000000000000000000"/>
              </a:rPr>
              <a:t>quinto período – noite – CICLO 3 – MÓDULO A</a:t>
            </a:r>
          </a:p>
          <a:p>
            <a:pPr>
              <a:spcBef>
                <a:spcPts val="0"/>
              </a:spcBef>
              <a:defRPr/>
            </a:pPr>
            <a:r>
              <a:rPr lang="pt-BR" sz="2000" b="1" cap="all" dirty="0">
                <a:solidFill>
                  <a:srgbClr val="1F497D"/>
                </a:solidFill>
                <a:latin typeface="Nexa Bold" panose="02000000000000000000"/>
              </a:rPr>
              <a:t>Sala: 217B</a:t>
            </a:r>
          </a:p>
        </p:txBody>
      </p:sp>
      <p:graphicFrame>
        <p:nvGraphicFramePr>
          <p:cNvPr id="3" name="Espaço Reservado para Conteúdo 6">
            <a:extLst>
              <a:ext uri="{FF2B5EF4-FFF2-40B4-BE49-F238E27FC236}">
                <a16:creationId xmlns:a16="http://schemas.microsoft.com/office/drawing/2014/main" id="{16178681-95C4-46BD-BDCB-4FB16CBE9C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1459704"/>
              </p:ext>
            </p:extLst>
          </p:nvPr>
        </p:nvGraphicFramePr>
        <p:xfrm>
          <a:off x="548639" y="1782686"/>
          <a:ext cx="11352613" cy="4222589"/>
        </p:xfrm>
        <a:graphic>
          <a:graphicData uri="http://schemas.openxmlformats.org/drawingml/2006/table">
            <a:tbl>
              <a:tblPr firstRow="1" firstCol="1" bandRow="1"/>
              <a:tblGrid>
                <a:gridCol w="638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8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4228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842180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2057439">
                  <a:extLst>
                    <a:ext uri="{9D8B030D-6E8A-4147-A177-3AD203B41FA5}">
                      <a16:colId xmlns:a16="http://schemas.microsoft.com/office/drawing/2014/main" val="3050645019"/>
                    </a:ext>
                  </a:extLst>
                </a:gridCol>
              </a:tblGrid>
              <a:tr h="4769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Horário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Segunda-feira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Terça-feira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Quarta-feira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Quinta-feira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Sexta-feira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9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19h00</a:t>
                      </a:r>
                      <a:endParaRPr lang="pt-BR" sz="1200" b="1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CLÍNICA NA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SAÚDE COLETIVA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(Teórica)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Adriana Silveira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DO ADULTO E DO IDOSO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(Teórica)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Prof. Rafael Mattos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DO ADULTO E DO IDOSO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(Prática – Turma P1)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Prof. Rafael Mattos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PLANEJAMENTO DE CARDÁPIOS NOS CICLOS DA VIDA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 Vanessa Oliveira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EDUCAÇÃO ALIMENTAR E NUTRICIONAL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Vanessa Oliveira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19:50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CLÍNICA NA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SAÚDE COLETIVA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(Teórica)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Adriana Silveira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DO ADULTO E DO IDOSO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(Teórica)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Prof. Rafael Mattos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PLANEJAMENTO DE CARDÁPIOS NOS CICLOS DA VIDA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 Vanessa Oliveira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EDUCAÇÃO ALIMENTAR E NUTRICIONAL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Vanessa Oliveira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088758"/>
                  </a:ext>
                </a:extLst>
              </a:tr>
              <a:tr h="3318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pt-BR" sz="12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20:40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1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9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21h00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CLÍNICA NA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SAÚDE COLETIVA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(Teórica)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Adriana Silveira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NO EXERCÍCIO E NO ESPORTE 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Prof. Márcio Souza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CLÍNICA NA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SAÚDE COLETIVA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(Prática)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Adriana Silveira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PLANEJAMENTO FÍSICO E FUNCIONAL DE UAN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Cristiane Lopes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EDUCAÇÃO ALIMENTAR E NUTRICIONAL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Vanessa Oliveira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21:50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CLÍNICA NA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SAÚDE COLETIVA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(Teórica)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Adriana Silveira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NO EXERCÍCIO E NO ESPORTE 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Prof. Márcio Souza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CLÍNICA NA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SAÚDE COLETIVA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(Prática)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Adriana Silveira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PLANEJAMENTO FÍSICO E FUNCIONAL DE UAN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Cristiane Lopes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EDUCAÇÃO ALIMENTAR E NUTRICIONAL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Vanessa Oliveira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97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61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4">
            <a:extLst>
              <a:ext uri="{FF2B5EF4-FFF2-40B4-BE49-F238E27FC236}">
                <a16:creationId xmlns:a16="http://schemas.microsoft.com/office/drawing/2014/main" id="{6A05ABCC-23CA-4D0E-8909-2D03C2E53A7B}"/>
              </a:ext>
            </a:extLst>
          </p:cNvPr>
          <p:cNvSpPr txBox="1">
            <a:spLocks/>
          </p:cNvSpPr>
          <p:nvPr/>
        </p:nvSpPr>
        <p:spPr>
          <a:xfrm>
            <a:off x="2968283" y="443132"/>
            <a:ext cx="9111176" cy="864096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800" b="1" dirty="0">
                <a:solidFill>
                  <a:srgbClr val="1F497D"/>
                </a:solidFill>
                <a:latin typeface="Nexa Bold" panose="02000000000000000000"/>
              </a:rPr>
              <a:t>HORÁRIOS 2023/2 – CURSO: Nutrição </a:t>
            </a:r>
            <a:endParaRPr lang="pt-BR" sz="2800" b="1" dirty="0">
              <a:solidFill>
                <a:srgbClr val="1F497D">
                  <a:lumMod val="75000"/>
                </a:srgbClr>
              </a:solidFill>
              <a:latin typeface="Nexa Bold" panose="02000000000000000000"/>
            </a:endParaRPr>
          </a:p>
          <a:p>
            <a:pPr>
              <a:spcBef>
                <a:spcPts val="0"/>
              </a:spcBef>
              <a:defRPr/>
            </a:pPr>
            <a:r>
              <a:rPr lang="pt-BR" sz="2000" b="1" cap="all" dirty="0">
                <a:solidFill>
                  <a:srgbClr val="1F497D"/>
                </a:solidFill>
                <a:latin typeface="Nexa Bold" panose="02000000000000000000"/>
              </a:rPr>
              <a:t>sexto PERÍODO – noite – CICLO 3 – MÓDULOS B</a:t>
            </a:r>
          </a:p>
          <a:p>
            <a:pPr>
              <a:spcBef>
                <a:spcPts val="0"/>
              </a:spcBef>
              <a:defRPr/>
            </a:pPr>
            <a:r>
              <a:rPr lang="pt-BR" sz="2000" b="1" cap="all" dirty="0">
                <a:solidFill>
                  <a:srgbClr val="1F497D"/>
                </a:solidFill>
                <a:latin typeface="Nexa Bold" panose="02000000000000000000"/>
              </a:rPr>
              <a:t>Sala: 217B</a:t>
            </a:r>
          </a:p>
        </p:txBody>
      </p:sp>
      <p:graphicFrame>
        <p:nvGraphicFramePr>
          <p:cNvPr id="3" name="Espaço Reservado para Conteúdo 6">
            <a:extLst>
              <a:ext uri="{FF2B5EF4-FFF2-40B4-BE49-F238E27FC236}">
                <a16:creationId xmlns:a16="http://schemas.microsoft.com/office/drawing/2014/main" id="{16178681-95C4-46BD-BDCB-4FB16CBE9C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805354"/>
              </p:ext>
            </p:extLst>
          </p:nvPr>
        </p:nvGraphicFramePr>
        <p:xfrm>
          <a:off x="520504" y="1923363"/>
          <a:ext cx="11352625" cy="4457597"/>
        </p:xfrm>
        <a:graphic>
          <a:graphicData uri="http://schemas.openxmlformats.org/drawingml/2006/table">
            <a:tbl>
              <a:tblPr firstRow="1" firstCol="1" bandRow="1"/>
              <a:tblGrid>
                <a:gridCol w="701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5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9967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1978224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2265032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1968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6145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2B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Segunda-feira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2B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Terça-feira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2B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Quarta-feira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2B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Quinta-feira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2B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Sexta-feira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2B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15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19h00</a:t>
                      </a:r>
                      <a:endParaRPr lang="pt-BR" sz="1200" b="1" kern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CLÍNICA NA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SAÚDE COLETIVA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(Teórica)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Adriana Silveira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noProof="0" dirty="0">
                          <a:solidFill>
                            <a:srgbClr val="000000"/>
                          </a:solidFill>
                          <a:latin typeface="Arial"/>
                        </a:rPr>
                        <a:t>BROMATOLOGIA 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noProof="0" dirty="0">
                          <a:solidFill>
                            <a:schemeClr val="tx1"/>
                          </a:solidFill>
                          <a:latin typeface="Arial"/>
                        </a:rPr>
                        <a:t>(Teórica)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noProof="0" dirty="0">
                          <a:solidFill>
                            <a:schemeClr val="tx1"/>
                          </a:solidFill>
                          <a:latin typeface="Arial"/>
                        </a:rPr>
                        <a:t>Profa. Cristiane Lopes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209B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BROMATOLOGIA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(Prática)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Cristiane Lopes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PLANEJAMENTO DE CARDÁPIOS NOS CICLOS DA VIDA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 Vanessa Oliveira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ECONOMIA</a:t>
                      </a:r>
                      <a:endParaRPr lang="en-US" sz="11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noProof="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EaD</a:t>
                      </a:r>
                      <a:endParaRPr lang="pt-BR" dirty="0"/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19:50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CLÍNICA NA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SAÚDE COLETIVA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(Teórica)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Adriana Silveira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noProof="0" dirty="0">
                          <a:solidFill>
                            <a:srgbClr val="000000"/>
                          </a:solidFill>
                          <a:latin typeface="Arial"/>
                        </a:rPr>
                        <a:t>BROMATOLOGIA 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noProof="0" dirty="0">
                          <a:solidFill>
                            <a:schemeClr val="tx1"/>
                          </a:solidFill>
                          <a:latin typeface="Arial"/>
                        </a:rPr>
                        <a:t>(Teórica)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noProof="0" dirty="0">
                          <a:solidFill>
                            <a:schemeClr val="tx1"/>
                          </a:solidFill>
                          <a:latin typeface="Arial"/>
                        </a:rPr>
                        <a:t>Profa. Cristiane Lopes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209B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100" dirty="0"/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BROMATOLOGIA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(Prática)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Cristiane Lopes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PLANEJAMENTO DE CARDÁPIOS NOS CICLOS DA VIDA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 Vanessa Oliveira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ECONOMIA</a:t>
                      </a:r>
                      <a:endParaRPr lang="en-US" sz="11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noProof="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EaD</a:t>
                      </a:r>
                      <a:endParaRPr lang="pt-BR" sz="1100" dirty="0"/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088758"/>
                  </a:ext>
                </a:extLst>
              </a:tr>
              <a:tr h="4293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pt-BR" sz="12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20:40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1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13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21h00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CLÍNICA NA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SAÚDE COLETIVA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(Teórica)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Adriana Silveira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NO EXERCÍCIO E NO ESPORTE 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Prof. Márcio Souza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CLÍNICA NA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SAÚDE COLETIVA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(Prática)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Adriana Silveira 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PLANEJAMENTO FÍSICO E FUNCIONAL DE UAN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Cristiane Lopes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ECONOMIA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EaD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3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21:50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CLÍNICA NA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SAÚDE COLETIVA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(Teórica)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Adriana Silveira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NO EXERCÍCIO E NO ESPORTE 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Prof. Márcio Souza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NUTRIÇÃO CLÍNICA NA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SAÚDE COLETIVA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(Prática)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Adriana Silveira 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PLANEJAMENTO FÍSICO E FUNCIONAL DE UAN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Cristiane Lopes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217B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ECONOMIA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EaD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97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153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4">
            <a:extLst>
              <a:ext uri="{FF2B5EF4-FFF2-40B4-BE49-F238E27FC236}">
                <a16:creationId xmlns:a16="http://schemas.microsoft.com/office/drawing/2014/main" id="{6A05ABCC-23CA-4D0E-8909-2D03C2E53A7B}"/>
              </a:ext>
            </a:extLst>
          </p:cNvPr>
          <p:cNvSpPr txBox="1">
            <a:spLocks/>
          </p:cNvSpPr>
          <p:nvPr/>
        </p:nvSpPr>
        <p:spPr>
          <a:xfrm>
            <a:off x="2968283" y="443132"/>
            <a:ext cx="9111176" cy="864096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800" b="1" dirty="0">
                <a:solidFill>
                  <a:srgbClr val="1F497D">
                    <a:lumMod val="75000"/>
                  </a:srgbClr>
                </a:solidFill>
                <a:latin typeface="Nexa Bold" panose="02000000000000000000"/>
              </a:rPr>
              <a:t>HORÁRIOS 2023/1 – CURSO: Nutrição </a:t>
            </a:r>
          </a:p>
          <a:p>
            <a:pPr>
              <a:spcBef>
                <a:spcPts val="0"/>
              </a:spcBef>
              <a:defRPr/>
            </a:pPr>
            <a:r>
              <a:rPr lang="pt-BR" sz="2000" b="1" cap="all" dirty="0">
                <a:solidFill>
                  <a:srgbClr val="1F497D"/>
                </a:solidFill>
                <a:latin typeface="Nexa Bold" panose="02000000000000000000"/>
              </a:rPr>
              <a:t>Sétimo e oitavo PERÍODOS – noite – CICLO 4 – MÓDULOS a e b</a:t>
            </a:r>
          </a:p>
          <a:p>
            <a:pPr>
              <a:spcBef>
                <a:spcPts val="0"/>
              </a:spcBef>
              <a:defRPr/>
            </a:pPr>
            <a:r>
              <a:rPr lang="pt-BR" sz="2000" b="1" cap="all" dirty="0">
                <a:solidFill>
                  <a:srgbClr val="1F497D"/>
                </a:solidFill>
                <a:latin typeface="Nexa Bold" panose="02000000000000000000"/>
              </a:rPr>
              <a:t>Sala:216B</a:t>
            </a:r>
          </a:p>
        </p:txBody>
      </p:sp>
      <p:graphicFrame>
        <p:nvGraphicFramePr>
          <p:cNvPr id="3" name="Espaço Reservado para Conteúdo 6">
            <a:extLst>
              <a:ext uri="{FF2B5EF4-FFF2-40B4-BE49-F238E27FC236}">
                <a16:creationId xmlns:a16="http://schemas.microsoft.com/office/drawing/2014/main" id="{16178681-95C4-46BD-BDCB-4FB16CBE9C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8961258"/>
              </p:ext>
            </p:extLst>
          </p:nvPr>
        </p:nvGraphicFramePr>
        <p:xfrm>
          <a:off x="520504" y="1923363"/>
          <a:ext cx="11352629" cy="4721863"/>
        </p:xfrm>
        <a:graphic>
          <a:graphicData uri="http://schemas.openxmlformats.org/drawingml/2006/table">
            <a:tbl>
              <a:tblPr firstRow="1" firstCol="1" bandRow="1"/>
              <a:tblGrid>
                <a:gridCol w="701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5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909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8909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2265032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1969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4489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Horário 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2B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Segunda-feira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2B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Terça-feira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2B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Quarta-feira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2B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Quinta-feira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2B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Sexta-feira</a:t>
                      </a:r>
                      <a:endParaRPr lang="pt-BR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2B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7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19h00</a:t>
                      </a:r>
                      <a:endParaRPr lang="pt-BR" sz="1200" b="1" kern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TÓPICOS ESPECIAIS EM NUTRIÇÃO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Prof. Márcio Souza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216B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FARMACOLOGIA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Adriana Silveira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216B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dirty="0"/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7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19:50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TÓPICOS ESPECIAIS EM NUTRIÇÃO 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Prof. Márcio Souza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216B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FARMACOLOGIA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Profa. Adriana Silveira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216B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pt-BR" sz="1100" b="1" i="0" u="none" strike="noStrike" kern="1200" noProof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/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dirty="0"/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088758"/>
                  </a:ext>
                </a:extLst>
              </a:tr>
              <a:tr h="5315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pt-BR" sz="12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20:40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pt-BR" sz="12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1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21h00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kern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ESTÁGIO CURRICULAR 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I e III 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</a:rPr>
                        <a:t>Profa. Vanessa Oliveira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216B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</a:rPr>
                        <a:t> </a:t>
                      </a: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ESTÁGIO CURRICULAR III</a:t>
                      </a:r>
                      <a:endParaRPr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</a:rPr>
                        <a:t>Profa. Vanessa Oliveira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216B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21:50</a:t>
                      </a:r>
                    </a:p>
                  </a:txBody>
                  <a:tcPr marL="44073" marR="44073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kern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ECOLOGIA E SANEAMENTO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Prof. Henrique Nascimento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216B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ECOLOGIA E SANEAMENTO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Prof. Henrique Nascimento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216B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44073" marR="4407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97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043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F6A195E3212784E8496FBEA4EC0DE63" ma:contentTypeVersion="14" ma:contentTypeDescription="Crie um novo documento." ma:contentTypeScope="" ma:versionID="597925e709ff8299d17001a77d5943be">
  <xsd:schema xmlns:xsd="http://www.w3.org/2001/XMLSchema" xmlns:xs="http://www.w3.org/2001/XMLSchema" xmlns:p="http://schemas.microsoft.com/office/2006/metadata/properties" xmlns:ns2="ba2dbdb0-beca-4412-a910-82ae4df44d3d" xmlns:ns3="e1f26e94-00d5-4a3b-858c-4c5ea481c72a" targetNamespace="http://schemas.microsoft.com/office/2006/metadata/properties" ma:root="true" ma:fieldsID="8db1489a72d3001add92ddc9f774f9f9" ns2:_="" ns3:_="">
    <xsd:import namespace="ba2dbdb0-beca-4412-a910-82ae4df44d3d"/>
    <xsd:import namespace="e1f26e94-00d5-4a3b-858c-4c5ea481c7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dbdb0-beca-4412-a910-82ae4df44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Marcações de imagem" ma:readOnly="false" ma:fieldId="{5cf76f15-5ced-4ddc-b409-7134ff3c332f}" ma:taxonomyMulti="true" ma:sspId="434e4c94-eb29-4a49-8234-2df3927c40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26e94-00d5-4a3b-858c-4c5ea481c7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263b1ab-f502-4448-b87b-dff6ac26c47d}" ma:internalName="TaxCatchAll" ma:showField="CatchAllData" ma:web="e1f26e94-00d5-4a3b-858c-4c5ea481c7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f26e94-00d5-4a3b-858c-4c5ea481c72a" xsi:nil="true"/>
    <lcf76f155ced4ddcb4097134ff3c332f xmlns="ba2dbdb0-beca-4412-a910-82ae4df44d3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9EC490B-376F-4993-92C7-4834E318DA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93A1D1-9E22-425C-9978-6AE0E88D55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2dbdb0-beca-4412-a910-82ae4df44d3d"/>
    <ds:schemaRef ds:uri="e1f26e94-00d5-4a3b-858c-4c5ea481c7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D93EB6-FCBF-40FC-BCFF-2B14EE4E1E14}">
  <ds:schemaRefs>
    <ds:schemaRef ds:uri="1dd38f1f-288e-4923-9d64-2ee812c4d29b"/>
    <ds:schemaRef ds:uri="4e53260f-2933-4a74-82cb-cf4e6e2fd7ba"/>
    <ds:schemaRef ds:uri="a4834bbd-cc98-4a59-8582-88c234674b91"/>
    <ds:schemaRef ds:uri="c2197d37-78b4-4b14-86e9-29b95c6099b1"/>
    <ds:schemaRef ds:uri="http://schemas.microsoft.com/office/2006/metadata/properties"/>
    <ds:schemaRef ds:uri="http://schemas.microsoft.com/office/infopath/2007/PartnerControls"/>
    <ds:schemaRef ds:uri="e1f26e94-00d5-4a3b-858c-4c5ea481c72a"/>
    <ds:schemaRef ds:uri="ba2dbdb0-beca-4412-a910-82ae4df44d3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1171</Words>
  <Application>Microsoft Office PowerPoint</Application>
  <PresentationFormat>Widescreen</PresentationFormat>
  <Paragraphs>368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Nexa Bold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Rebeca Zocratto Gonçalves</dc:creator>
  <cp:lastModifiedBy>Vanessa Oliveira</cp:lastModifiedBy>
  <cp:revision>19</cp:revision>
  <cp:lastPrinted>2022-12-22T16:43:02Z</cp:lastPrinted>
  <dcterms:created xsi:type="dcterms:W3CDTF">2021-03-01T13:31:50Z</dcterms:created>
  <dcterms:modified xsi:type="dcterms:W3CDTF">2023-08-04T00:04:09Z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0x010100AF6A195E3212784E8496FBEA4EC0DE63</vt:lpwstr>
  </property>
  <property fmtid="{D5CDD505-2E9C-101B-9397-08002B2CF9AE}" pid="3" name="Order">
    <vt:r8>9200</vt:r8>
  </property>
  <property fmtid="{D5CDD505-2E9C-101B-9397-08002B2CF9AE}" pid="4" name="MediaServiceImageTags">
    <vt:lpwstr/>
  </property>
</Properties>
</file>