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1" r:id="rId5"/>
  </p:sldMasterIdLst>
  <p:sldIdLst>
    <p:sldId id="304" r:id="rId6"/>
    <p:sldId id="276" r:id="rId7"/>
    <p:sldId id="291" r:id="rId8"/>
    <p:sldId id="292" r:id="rId9"/>
    <p:sldId id="293" r:id="rId10"/>
    <p:sldId id="294" r:id="rId11"/>
    <p:sldId id="296" r:id="rId12"/>
    <p:sldId id="297" r:id="rId13"/>
    <p:sldId id="299" r:id="rId14"/>
    <p:sldId id="300" r:id="rId15"/>
    <p:sldId id="301" r:id="rId16"/>
    <p:sldId id="302" r:id="rId17"/>
    <p:sldId id="303" r:id="rId18"/>
  </p:sldIdLst>
  <p:sldSz cx="9906000" cy="6858000" type="A4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77A8F7-A396-4D7A-86BE-E5AF448C06B1}" v="41" dt="2023-07-31T18:07:27.3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47" autoAdjust="0"/>
    <p:restoredTop sz="94660"/>
  </p:normalViewPr>
  <p:slideViewPr>
    <p:cSldViewPr>
      <p:cViewPr varScale="1">
        <p:scale>
          <a:sx n="62" d="100"/>
          <a:sy n="62" d="100"/>
        </p:scale>
        <p:origin x="1458" y="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8279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6076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1308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DEA13-B5FB-4BCA-A342-8C71D3693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BCD63-7FDA-4274-A7ED-843BE646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DB1A5C-6025-45DB-832A-428DD4DA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F37FF8-3CDE-4D88-8D3B-84DD3410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2B24EF-46F2-4E16-A75A-83DE668C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48918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DEA13-B5FB-4BCA-A342-8C71D3693D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BCD63-7FDA-4274-A7ED-843BE646E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DB1A5C-6025-45DB-832A-428DD4DA8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F37FF8-3CDE-4D88-8D3B-84DD3410BD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2B24EF-46F2-4E16-A75A-83DE668CD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573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0717A2-EA8E-4C37-8B80-1CF959CC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2CEE076-2926-4B10-8948-DDF24E6DD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3144984-E4E4-4CED-9386-3623ACC78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23DA2E-1BDD-47FE-9594-FA7041F3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371A203-0220-4392-9D9C-0D078478D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1854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76E28-7AF2-42A3-B145-A0697BEA6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8C68476-576C-446D-B87A-83B0370A7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E86209-1255-4556-AEFD-4800A2F9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AA8849-D073-4AA5-9F5C-1D668AEEE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DB4864-54A3-41C9-BFCF-B3D1E4CD9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208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3BB6A8-2300-4391-85D7-B578DDD2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E06E92-6660-4ED0-8FB4-53BE9F96DC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DAA6C6D-B063-410E-B1A1-CFFEAC663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175463-A0D8-4779-BEF5-4732B90A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0F2C942-9784-4E61-A6D0-903C46CE1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C5C0C1-4A68-4E41-91BC-AF9F4446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3362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F5E8C5-881C-4991-A6BF-B260B3D0B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489CFDF-4391-4E17-9E2E-6070F6AEE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0B67017-5187-458E-98A7-F20BADC30F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6C6DB66-9D5F-4FD0-811C-CB31AEF1A7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84FCB020-130B-4A89-A8FD-01A5D1A02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06A4561-514D-4E8C-BC98-0A64CFE5D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CEA7403-DF09-48D1-83DA-63449D112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27C05E8-3598-4C68-93E1-BFB49BEA6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306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3362D7-583E-405B-BF71-2864C5353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E2592D6-2B55-47D0-9BC1-C3B9A0FDC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742558D-F06C-441C-950F-640EF50CC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90F79A8-A5DD-47A2-85D7-85C870678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16603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8BA4D95-0E27-418D-88E5-5B371FF79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81FFF28-B80C-4CBF-917C-83155C7D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7E32DB5-3679-4B1A-9F3D-09620A692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806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336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B39600-3CA4-46FA-80D4-DC8B864987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54A78D3-363E-4B96-96FA-915315AD7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B864EDF-92E7-4BA1-A3BF-8E69E7701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817DBB3-BF81-4BCE-9FEC-E12F970D0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EC33448-C494-428D-863F-F3EB00101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F60B2E5-8DD7-4C31-8E07-64C7A5915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5895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50D70-0288-42EE-8578-F077D5889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4F59A0-E05C-4C38-B1F0-DCF16D827C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880BFDE-7F60-4EA2-9340-22ED475161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926E7B-4E47-4C2E-8D92-0FDFD1A3A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A11AE9A-DF8B-4D04-ABD0-F1782BC33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FEE4100-FF27-43DE-8747-3EB1C2A9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9882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9C5BB7-CA7B-4CBF-85FB-EC1BC2088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4511FFB-C58D-4EDC-96A4-1894AF0A34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C15C38-901B-4881-A7AF-02EFAFC9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DC44902-C33A-4902-B335-0128D4817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FAB0789-D030-461F-BD95-3C419F72C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7762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E6259F1-EF13-4A16-BD36-1308D15B05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A314B1E-8A42-430B-8F0A-BFB9042E65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70C644-B768-4DDE-B7B3-51BB83791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9100D35-C33B-48B5-BEEF-294C5A27E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EB8615A-0988-4A2D-8C40-48752B096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90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9971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7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253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2189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7783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562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3524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1E4B6E-9E39-4367-9ECC-6C7D21D580DC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89E53-720A-4E9A-AF77-D33F03A6E726}" type="slidenum">
              <a:rPr lang="pt-BR" smtClean="0"/>
              <a:t>‹nº›</a:t>
            </a:fld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14"/>
          <a:srcRect l="31100" t="21454" r="16393" b="14563"/>
          <a:stretch/>
        </p:blipFill>
        <p:spPr>
          <a:xfrm>
            <a:off x="-15552" y="0"/>
            <a:ext cx="992155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614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B07F077-302F-42CA-8025-B7D70BA20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970C20-22C9-4DD4-9698-4AF982CD4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5881B7-CEB5-4852-A203-26F50F401B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FF1D4-974C-447C-92F0-45B818F230C8}" type="datetimeFigureOut">
              <a:rPr lang="pt-BR" smtClean="0"/>
              <a:t>03/08/2023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A9CBA0-92B8-4838-9BB4-811E0AC9A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7E763A-3DAA-4B2B-8770-5D3CA21CC0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6BF4-7F5F-4788-B7A5-AF8E0CE74F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697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C8BDF552-8638-4232-A257-C65F52AA5DF9}"/>
              </a:ext>
            </a:extLst>
          </p:cNvPr>
          <p:cNvSpPr txBox="1"/>
          <p:nvPr/>
        </p:nvSpPr>
        <p:spPr>
          <a:xfrm>
            <a:off x="6249801" y="4102529"/>
            <a:ext cx="3196277" cy="792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pt-BR" sz="2275" dirty="0">
                <a:solidFill>
                  <a:srgbClr val="00B9B5"/>
                </a:solidFill>
                <a:latin typeface="Nexa Black" panose="02000000000000000000" pitchFamily="50" charset="0"/>
              </a:rPr>
              <a:t>CURSO DE PSICOLOGIA</a:t>
            </a:r>
          </a:p>
          <a:p>
            <a:pPr defTabSz="742950">
              <a:defRPr/>
            </a:pPr>
            <a:r>
              <a:rPr lang="pt-BR" sz="2275" dirty="0">
                <a:solidFill>
                  <a:srgbClr val="00B9B5"/>
                </a:solidFill>
                <a:latin typeface="Nexa Black" panose="02000000000000000000" pitchFamily="50" charset="0"/>
              </a:rPr>
              <a:t>Horário 2023-2</a:t>
            </a:r>
          </a:p>
        </p:txBody>
      </p:sp>
    </p:spTree>
    <p:extLst>
      <p:ext uri="{BB962C8B-B14F-4D97-AF65-F5344CB8AC3E}">
        <p14:creationId xmlns:p14="http://schemas.microsoft.com/office/powerpoint/2010/main" val="27854249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NONO período – noite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04A2B78-1E75-430C-A19E-9DE13D421F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026138"/>
              </p:ext>
            </p:extLst>
          </p:nvPr>
        </p:nvGraphicFramePr>
        <p:xfrm>
          <a:off x="272481" y="1290107"/>
          <a:ext cx="9138219" cy="5533366"/>
        </p:xfrm>
        <a:graphic>
          <a:graphicData uri="http://schemas.openxmlformats.org/drawingml/2006/table">
            <a:tbl>
              <a:tblPr/>
              <a:tblGrid>
                <a:gridCol w="751358">
                  <a:extLst>
                    <a:ext uri="{9D8B030D-6E8A-4147-A177-3AD203B41FA5}">
                      <a16:colId xmlns:a16="http://schemas.microsoft.com/office/drawing/2014/main" val="39123628"/>
                    </a:ext>
                  </a:extLst>
                </a:gridCol>
                <a:gridCol w="1550810">
                  <a:extLst>
                    <a:ext uri="{9D8B030D-6E8A-4147-A177-3AD203B41FA5}">
                      <a16:colId xmlns:a16="http://schemas.microsoft.com/office/drawing/2014/main" val="1574484455"/>
                    </a:ext>
                  </a:extLst>
                </a:gridCol>
                <a:gridCol w="1550810">
                  <a:extLst>
                    <a:ext uri="{9D8B030D-6E8A-4147-A177-3AD203B41FA5}">
                      <a16:colId xmlns:a16="http://schemas.microsoft.com/office/drawing/2014/main" val="1688076983"/>
                    </a:ext>
                  </a:extLst>
                </a:gridCol>
                <a:gridCol w="1424247">
                  <a:extLst>
                    <a:ext uri="{9D8B030D-6E8A-4147-A177-3AD203B41FA5}">
                      <a16:colId xmlns:a16="http://schemas.microsoft.com/office/drawing/2014/main" val="1517626149"/>
                    </a:ext>
                  </a:extLst>
                </a:gridCol>
                <a:gridCol w="1930497">
                  <a:extLst>
                    <a:ext uri="{9D8B030D-6E8A-4147-A177-3AD203B41FA5}">
                      <a16:colId xmlns:a16="http://schemas.microsoft.com/office/drawing/2014/main" val="2359746341"/>
                    </a:ext>
                  </a:extLst>
                </a:gridCol>
                <a:gridCol w="1930497">
                  <a:extLst>
                    <a:ext uri="{9D8B030D-6E8A-4147-A177-3AD203B41FA5}">
                      <a16:colId xmlns:a16="http://schemas.microsoft.com/office/drawing/2014/main" val="2133550682"/>
                    </a:ext>
                  </a:extLst>
                </a:gridCol>
              </a:tblGrid>
              <a:tr h="327571"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Ênfase em Psicologia e Processos Psicossociais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10" marR="63110" marT="31555" marB="3155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8318540"/>
                  </a:ext>
                </a:extLst>
              </a:tr>
              <a:tr h="327571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9º Período</a:t>
                      </a: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3110" marR="63110" marT="31555" marB="3155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566288"/>
                  </a:ext>
                </a:extLst>
              </a:tr>
              <a:tr h="23681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1080424"/>
                  </a:ext>
                </a:extLst>
              </a:tr>
              <a:tr h="42254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716112"/>
                  </a:ext>
                </a:extLst>
              </a:tr>
              <a:tr h="1055918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Vinculações coletivas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Processos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de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Processos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de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786361"/>
                  </a:ext>
                </a:extLst>
              </a:tr>
              <a:tr h="126255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Vinculações coletivas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Processos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de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Processos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de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512458"/>
                  </a:ext>
                </a:extLst>
              </a:tr>
              <a:tr h="23681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344205"/>
                  </a:ext>
                </a:extLst>
              </a:tr>
              <a:tr h="849285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em Organizações (P1)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 Aurélio Saraiva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119A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em Organizações (P2)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 Aurélio Saraiva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119A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Vinculações coletivas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67366299"/>
                  </a:ext>
                </a:extLst>
              </a:tr>
              <a:tr h="794248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em Organizações (P1)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 Aurélio Saraiva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119A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em Organizações (P2)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 Aurélio Saraiva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119A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Vinculações coletivas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574" marR="6574" marT="657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9773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4997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NONO período – noite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D122B570-EB9E-4CB6-81C2-5E57C50BF9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8954412"/>
              </p:ext>
            </p:extLst>
          </p:nvPr>
        </p:nvGraphicFramePr>
        <p:xfrm>
          <a:off x="344488" y="1417638"/>
          <a:ext cx="9361039" cy="5220668"/>
        </p:xfrm>
        <a:graphic>
          <a:graphicData uri="http://schemas.openxmlformats.org/drawingml/2006/table">
            <a:tbl>
              <a:tblPr/>
              <a:tblGrid>
                <a:gridCol w="675090">
                  <a:extLst>
                    <a:ext uri="{9D8B030D-6E8A-4147-A177-3AD203B41FA5}">
                      <a16:colId xmlns:a16="http://schemas.microsoft.com/office/drawing/2014/main" val="2481751904"/>
                    </a:ext>
                  </a:extLst>
                </a:gridCol>
                <a:gridCol w="1844461">
                  <a:extLst>
                    <a:ext uri="{9D8B030D-6E8A-4147-A177-3AD203B41FA5}">
                      <a16:colId xmlns:a16="http://schemas.microsoft.com/office/drawing/2014/main" val="1371382024"/>
                    </a:ext>
                  </a:extLst>
                </a:gridCol>
                <a:gridCol w="2045358">
                  <a:extLst>
                    <a:ext uri="{9D8B030D-6E8A-4147-A177-3AD203B41FA5}">
                      <a16:colId xmlns:a16="http://schemas.microsoft.com/office/drawing/2014/main" val="410078027"/>
                    </a:ext>
                  </a:extLst>
                </a:gridCol>
                <a:gridCol w="1844461">
                  <a:extLst>
                    <a:ext uri="{9D8B030D-6E8A-4147-A177-3AD203B41FA5}">
                      <a16:colId xmlns:a16="http://schemas.microsoft.com/office/drawing/2014/main" val="944253956"/>
                    </a:ext>
                  </a:extLst>
                </a:gridCol>
                <a:gridCol w="1799542">
                  <a:extLst>
                    <a:ext uri="{9D8B030D-6E8A-4147-A177-3AD203B41FA5}">
                      <a16:colId xmlns:a16="http://schemas.microsoft.com/office/drawing/2014/main" val="1194379322"/>
                    </a:ext>
                  </a:extLst>
                </a:gridCol>
                <a:gridCol w="1152127">
                  <a:extLst>
                    <a:ext uri="{9D8B030D-6E8A-4147-A177-3AD203B41FA5}">
                      <a16:colId xmlns:a16="http://schemas.microsoft.com/office/drawing/2014/main" val="1427725102"/>
                    </a:ext>
                  </a:extLst>
                </a:gridCol>
              </a:tblGrid>
              <a:tr h="336169"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Ênfase em Psicologia Clínica e Promoção da Saúde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970" marR="103970" marT="51985" marB="5198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711590"/>
                  </a:ext>
                </a:extLst>
              </a:tr>
              <a:tr h="336169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9º  Período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3970" marR="103970" marT="51985" marB="51985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6820391"/>
                  </a:ext>
                </a:extLst>
              </a:tr>
              <a:tr h="24303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7867636"/>
                  </a:ext>
                </a:extLst>
              </a:tr>
              <a:tr h="62425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17:10 - 18:50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4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Supervisionado em Saúde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 Eduardo de Paula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9202045"/>
                  </a:ext>
                </a:extLst>
              </a:tr>
              <a:tr h="43364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 cultura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clínicos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Mental e trabalho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de Paula Lima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Estágio Supervisionado em Saúde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P4- Talita Rocha; </a:t>
                      </a: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209A</a:t>
                      </a:r>
                      <a:endParaRPr lang="pt-B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4462654"/>
                  </a:ext>
                </a:extLst>
              </a:tr>
              <a:tr h="43364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 cultura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clínicos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Mental e trabalho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de Paula Lima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Estágio Supervisionado em Saúde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P4- Talita Rocha; </a:t>
                      </a: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209A</a:t>
                      </a:r>
                      <a:endParaRPr lang="pt-BR" sz="2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87314"/>
                  </a:ext>
                </a:extLst>
              </a:tr>
              <a:tr h="24303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945707"/>
                  </a:ext>
                </a:extLst>
              </a:tr>
              <a:tr h="81486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na clínica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Supervisionado em Saúde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 Adriana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Allves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212B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P2 - Thaís Alves; </a:t>
                      </a: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112B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na clínica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 cultura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58123"/>
                  </a:ext>
                </a:extLst>
              </a:tr>
              <a:tr h="81486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2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na clínica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Supervisionado em Saúde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 Adriana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Allves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212B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P2 - Thaís Alves; </a:t>
                      </a: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112B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na clínica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 cultura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</a:t>
                      </a:r>
                      <a:endParaRPr lang="pt-BR" sz="2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3908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3934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0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DÉCIMO período – noite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D932FD1D-4DC4-413B-9BB1-BE931CBDA0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860348"/>
              </p:ext>
            </p:extLst>
          </p:nvPr>
        </p:nvGraphicFramePr>
        <p:xfrm>
          <a:off x="351283" y="1066228"/>
          <a:ext cx="9203433" cy="5883612"/>
        </p:xfrm>
        <a:graphic>
          <a:graphicData uri="http://schemas.openxmlformats.org/drawingml/2006/table">
            <a:tbl>
              <a:tblPr/>
              <a:tblGrid>
                <a:gridCol w="801886">
                  <a:extLst>
                    <a:ext uri="{9D8B030D-6E8A-4147-A177-3AD203B41FA5}">
                      <a16:colId xmlns:a16="http://schemas.microsoft.com/office/drawing/2014/main" val="3431573452"/>
                    </a:ext>
                  </a:extLst>
                </a:gridCol>
                <a:gridCol w="1335423">
                  <a:extLst>
                    <a:ext uri="{9D8B030D-6E8A-4147-A177-3AD203B41FA5}">
                      <a16:colId xmlns:a16="http://schemas.microsoft.com/office/drawing/2014/main" val="3552404810"/>
                    </a:ext>
                  </a:extLst>
                </a:gridCol>
                <a:gridCol w="1528304">
                  <a:extLst>
                    <a:ext uri="{9D8B030D-6E8A-4147-A177-3AD203B41FA5}">
                      <a16:colId xmlns:a16="http://schemas.microsoft.com/office/drawing/2014/main" val="271485335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478737038"/>
                    </a:ext>
                  </a:extLst>
                </a:gridCol>
                <a:gridCol w="1893329">
                  <a:extLst>
                    <a:ext uri="{9D8B030D-6E8A-4147-A177-3AD203B41FA5}">
                      <a16:colId xmlns:a16="http://schemas.microsoft.com/office/drawing/2014/main" val="72343510"/>
                    </a:ext>
                  </a:extLst>
                </a:gridCol>
                <a:gridCol w="2060315">
                  <a:extLst>
                    <a:ext uri="{9D8B030D-6E8A-4147-A177-3AD203B41FA5}">
                      <a16:colId xmlns:a16="http://schemas.microsoft.com/office/drawing/2014/main" val="2351623745"/>
                    </a:ext>
                  </a:extLst>
                </a:gridCol>
              </a:tblGrid>
              <a:tr h="283298"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Ênfase em Psicologia e Processos Psicossociais</a:t>
                      </a: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77" marR="66877" marT="33438" marB="334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9394311"/>
                  </a:ext>
                </a:extLst>
              </a:tr>
              <a:tr h="283298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10º Período</a:t>
                      </a: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77" marR="66877" marT="33438" marB="33438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3115642"/>
                  </a:ext>
                </a:extLst>
              </a:tr>
              <a:tr h="21925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0469451"/>
                  </a:ext>
                </a:extLst>
              </a:tr>
              <a:tr h="43105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973661"/>
                  </a:ext>
                </a:extLst>
              </a:tr>
              <a:tr h="95885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Vinculações coletivas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Processos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de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Processos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de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667175"/>
                  </a:ext>
                </a:extLst>
              </a:tr>
              <a:tr h="114641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Vinculações coletivas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Processos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de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em Processos Psicossociais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de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866678"/>
                  </a:ext>
                </a:extLst>
              </a:tr>
              <a:tr h="21925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53143"/>
                  </a:ext>
                </a:extLst>
              </a:tr>
              <a:tr h="95885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em Organizações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P1 - Edson de Moura 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em Organizações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P2 - Edson de Moura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Vinculações coletivas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5192700"/>
                  </a:ext>
                </a:extLst>
              </a:tr>
              <a:tr h="958851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em Organizações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P1 - Edson de Moura 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em Organizações 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P2 - Edson de Moura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Vinculações coletivas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210A</a:t>
                      </a: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966" marR="6966" marT="696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9449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442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18790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DÉCIMO período – noite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29474860-3B36-4F0C-9F56-207666D627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014990"/>
              </p:ext>
            </p:extLst>
          </p:nvPr>
        </p:nvGraphicFramePr>
        <p:xfrm>
          <a:off x="164468" y="1137993"/>
          <a:ext cx="9577064" cy="5459357"/>
        </p:xfrm>
        <a:graphic>
          <a:graphicData uri="http://schemas.openxmlformats.org/drawingml/2006/table">
            <a:tbl>
              <a:tblPr/>
              <a:tblGrid>
                <a:gridCol w="714990">
                  <a:extLst>
                    <a:ext uri="{9D8B030D-6E8A-4147-A177-3AD203B41FA5}">
                      <a16:colId xmlns:a16="http://schemas.microsoft.com/office/drawing/2014/main" val="1269961867"/>
                    </a:ext>
                  </a:extLst>
                </a:gridCol>
                <a:gridCol w="1706577">
                  <a:extLst>
                    <a:ext uri="{9D8B030D-6E8A-4147-A177-3AD203B41FA5}">
                      <a16:colId xmlns:a16="http://schemas.microsoft.com/office/drawing/2014/main" val="3248649310"/>
                    </a:ext>
                  </a:extLst>
                </a:gridCol>
                <a:gridCol w="2222949">
                  <a:extLst>
                    <a:ext uri="{9D8B030D-6E8A-4147-A177-3AD203B41FA5}">
                      <a16:colId xmlns:a16="http://schemas.microsoft.com/office/drawing/2014/main" val="983027872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421060394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172943948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693441763"/>
                    </a:ext>
                  </a:extLst>
                </a:gridCol>
              </a:tblGrid>
              <a:tr h="244464">
                <a:tc gridSpan="6"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Ênfase em Psicologia Clínica e Promoção da Saúde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03" marR="57303" marT="28652" marB="2865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407175"/>
                  </a:ext>
                </a:extLst>
              </a:tr>
              <a:tr h="244464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10º Período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7303" marR="57303" marT="28652" marB="2865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471211"/>
                  </a:ext>
                </a:extLst>
              </a:tr>
              <a:tr h="19221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63814"/>
                  </a:ext>
                </a:extLst>
              </a:tr>
              <a:tr h="92092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17:10 - 18:50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Supervisionado em Saúde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P3-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 DE REUNIÕES: CLÍNICA ESCOLA 210A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Supervisionado em Saúde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P5- Eduardo de Paula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___________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5814603"/>
                  </a:ext>
                </a:extLst>
              </a:tr>
              <a:tr h="72030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 cultura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clínicos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Mental e trabalho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de Paula Lima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Estágio Supervisionado em Saúde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P4- Talita Rocha;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209A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0650400"/>
                  </a:ext>
                </a:extLst>
              </a:tr>
              <a:tr h="72030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 cultura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clínicos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Mental e trabalho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de Paula Lima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Estágio Supervisionado em Saúde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P4- Talita Rocha;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209A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30" marR="10830" marT="1083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3364545"/>
                  </a:ext>
                </a:extLst>
              </a:tr>
              <a:tr h="19221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935547"/>
                  </a:ext>
                </a:extLst>
              </a:tr>
              <a:tr h="111223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na clínica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Supervisionado em Saúde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 Adriana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Allves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212B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P2 - Thaís Alves;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112B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P3 – Ronaldo Santhiago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na clínica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 cultura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1067138"/>
                  </a:ext>
                </a:extLst>
              </a:tr>
              <a:tr h="111223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na clínica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Supervisionado em Saúde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 Adriana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Allves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212B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; 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P2 - Thaís Alves;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112B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P3 – Ronaldo Santhiago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Estratégias e intervenção na clínica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Clínica e cultura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209A</a:t>
                      </a: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969" marR="5969" marT="59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337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733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>
                <a:latin typeface="+mj-lt"/>
                <a:ea typeface="+mj-ea"/>
                <a:cs typeface="+mj-cs"/>
              </a:rPr>
              <a:t>PRIMEIRO período – noite 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AC94EC1F-07C7-4DA6-A6EA-AC60FC2082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467565"/>
              </p:ext>
            </p:extLst>
          </p:nvPr>
        </p:nvGraphicFramePr>
        <p:xfrm>
          <a:off x="495540" y="1417638"/>
          <a:ext cx="9243247" cy="5349848"/>
        </p:xfrm>
        <a:graphic>
          <a:graphicData uri="http://schemas.openxmlformats.org/drawingml/2006/table">
            <a:tbl>
              <a:tblPr/>
              <a:tblGrid>
                <a:gridCol w="780349">
                  <a:extLst>
                    <a:ext uri="{9D8B030D-6E8A-4147-A177-3AD203B41FA5}">
                      <a16:colId xmlns:a16="http://schemas.microsoft.com/office/drawing/2014/main" val="1595036786"/>
                    </a:ext>
                  </a:extLst>
                </a:gridCol>
                <a:gridCol w="2004981">
                  <a:extLst>
                    <a:ext uri="{9D8B030D-6E8A-4147-A177-3AD203B41FA5}">
                      <a16:colId xmlns:a16="http://schemas.microsoft.com/office/drawing/2014/main" val="2390644484"/>
                    </a:ext>
                  </a:extLst>
                </a:gridCol>
                <a:gridCol w="1481392">
                  <a:extLst>
                    <a:ext uri="{9D8B030D-6E8A-4147-A177-3AD203B41FA5}">
                      <a16:colId xmlns:a16="http://schemas.microsoft.com/office/drawing/2014/main" val="2964960569"/>
                    </a:ext>
                  </a:extLst>
                </a:gridCol>
                <a:gridCol w="1926112">
                  <a:extLst>
                    <a:ext uri="{9D8B030D-6E8A-4147-A177-3AD203B41FA5}">
                      <a16:colId xmlns:a16="http://schemas.microsoft.com/office/drawing/2014/main" val="1942595745"/>
                    </a:ext>
                  </a:extLst>
                </a:gridCol>
                <a:gridCol w="1569021">
                  <a:extLst>
                    <a:ext uri="{9D8B030D-6E8A-4147-A177-3AD203B41FA5}">
                      <a16:colId xmlns:a16="http://schemas.microsoft.com/office/drawing/2014/main" val="1291738962"/>
                    </a:ext>
                  </a:extLst>
                </a:gridCol>
                <a:gridCol w="1481392">
                  <a:extLst>
                    <a:ext uri="{9D8B030D-6E8A-4147-A177-3AD203B41FA5}">
                      <a16:colId xmlns:a16="http://schemas.microsoft.com/office/drawing/2014/main" val="383466972"/>
                    </a:ext>
                  </a:extLst>
                </a:gridCol>
              </a:tblGrid>
              <a:tr h="311553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Período</a:t>
                      </a:r>
                      <a:endParaRPr lang="pt-B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825" marR="113825" marT="56912" marB="5691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310088"/>
                  </a:ext>
                </a:extLst>
              </a:tr>
              <a:tr h="21924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886770"/>
                  </a:ext>
                </a:extLst>
              </a:tr>
              <a:tr h="41762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7508751"/>
                  </a:ext>
                </a:extLst>
              </a:tr>
              <a:tr h="940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Psicológicos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História da Psicologia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Almeida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effectLst/>
                          <a:latin typeface="+mj-lt"/>
                        </a:rPr>
                        <a:t>SALA: 106A</a:t>
                      </a: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Ética profissional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Anatomia e Neuroanatomia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722471"/>
                  </a:ext>
                </a:extLst>
              </a:tr>
              <a:tr h="94005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Psicológicos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História da Psicologia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Almeida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Ética profissional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Anatomia e Neuroanatomia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4358565"/>
                  </a:ext>
                </a:extLst>
              </a:tr>
              <a:tr h="21924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93054"/>
                  </a:ext>
                </a:extLst>
              </a:tr>
              <a:tr h="114322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Anatomia e Neuroanatomia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 Práticas Aplicados - I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Rúbia Maria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Psicológicos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106A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História da Psicologia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Almeida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2062542"/>
                  </a:ext>
                </a:extLst>
              </a:tr>
              <a:tr h="114322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Anatomia e Neuroanatomia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 Práticas Aplicados - I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Rúbia Maria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Psicológicos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História da Psicologia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Almeida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106A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857" marR="11857" marT="1185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09816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9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SEGUNDO período – noite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C710364-252C-4927-AD93-20C23801A5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253699"/>
              </p:ext>
            </p:extLst>
          </p:nvPr>
        </p:nvGraphicFramePr>
        <p:xfrm>
          <a:off x="311881" y="1417638"/>
          <a:ext cx="9282237" cy="4966151"/>
        </p:xfrm>
        <a:graphic>
          <a:graphicData uri="http://schemas.openxmlformats.org/drawingml/2006/table">
            <a:tbl>
              <a:tblPr/>
              <a:tblGrid>
                <a:gridCol w="711469">
                  <a:extLst>
                    <a:ext uri="{9D8B030D-6E8A-4147-A177-3AD203B41FA5}">
                      <a16:colId xmlns:a16="http://schemas.microsoft.com/office/drawing/2014/main" val="1968534340"/>
                    </a:ext>
                  </a:extLst>
                </a:gridCol>
                <a:gridCol w="2447193">
                  <a:extLst>
                    <a:ext uri="{9D8B030D-6E8A-4147-A177-3AD203B41FA5}">
                      <a16:colId xmlns:a16="http://schemas.microsoft.com/office/drawing/2014/main" val="4196774983"/>
                    </a:ext>
                  </a:extLst>
                </a:gridCol>
                <a:gridCol w="1468475">
                  <a:extLst>
                    <a:ext uri="{9D8B030D-6E8A-4147-A177-3AD203B41FA5}">
                      <a16:colId xmlns:a16="http://schemas.microsoft.com/office/drawing/2014/main" val="1340548194"/>
                    </a:ext>
                  </a:extLst>
                </a:gridCol>
                <a:gridCol w="1750107">
                  <a:extLst>
                    <a:ext uri="{9D8B030D-6E8A-4147-A177-3AD203B41FA5}">
                      <a16:colId xmlns:a16="http://schemas.microsoft.com/office/drawing/2014/main" val="4227712988"/>
                    </a:ext>
                  </a:extLst>
                </a:gridCol>
                <a:gridCol w="1828004">
                  <a:extLst>
                    <a:ext uri="{9D8B030D-6E8A-4147-A177-3AD203B41FA5}">
                      <a16:colId xmlns:a16="http://schemas.microsoft.com/office/drawing/2014/main" val="3427419023"/>
                    </a:ext>
                  </a:extLst>
                </a:gridCol>
                <a:gridCol w="1076989">
                  <a:extLst>
                    <a:ext uri="{9D8B030D-6E8A-4147-A177-3AD203B41FA5}">
                      <a16:colId xmlns:a16="http://schemas.microsoft.com/office/drawing/2014/main" val="157590177"/>
                    </a:ext>
                  </a:extLst>
                </a:gridCol>
              </a:tblGrid>
              <a:tr h="313654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Período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0502" marR="110502" marT="55251" marB="5525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065994"/>
                  </a:ext>
                </a:extLst>
              </a:tr>
              <a:tr h="226753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043958"/>
                  </a:ext>
                </a:extLst>
              </a:tr>
              <a:tr h="40459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50208"/>
                  </a:ext>
                </a:extLst>
              </a:tr>
              <a:tr h="86149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Neurofisiologia e neurociências aplicada à psicologia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SALA: 105A</a:t>
                      </a: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 Práticas Aplicados -II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Rúbia Maria</a:t>
                      </a: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Psicol. Exp. e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comport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humano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Antropologia Filosófica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0020010"/>
                  </a:ext>
                </a:extLst>
              </a:tr>
              <a:tr h="101350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Neurofisiologia e neurociências aplicada à psicologia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SALA: 105A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e Práticas Aplicados - II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Rúbia Maria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Psicol. Exp. e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comport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humano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Antropologia Filosófica</a:t>
                      </a:r>
                      <a:b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5359012"/>
                  </a:ext>
                </a:extLst>
              </a:tr>
              <a:tr h="226753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56494"/>
                  </a:ext>
                </a:extLst>
              </a:tr>
              <a:tr h="90647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Desenvolvimento - Infância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effectLst/>
                          <a:latin typeface="+mj-lt"/>
                        </a:rPr>
                        <a:t>SALA: 105A</a:t>
                      </a: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Psicol. Exp. e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comport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humano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+mj-lt"/>
                      </a:endParaRP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Desenvolvimento - Infância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 Inovação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9998577"/>
                  </a:ext>
                </a:extLst>
              </a:tr>
              <a:tr h="86149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Desenvolvimento - Infância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Psicol. Exp. e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comport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humano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Desenvolvimento - Infância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105A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___________________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Gestão e Inovação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511" marR="11511" marT="115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7184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758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TERCEIRO período – noite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7C9830A-A834-4F2E-8076-B2B5703931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934839"/>
              </p:ext>
            </p:extLst>
          </p:nvPr>
        </p:nvGraphicFramePr>
        <p:xfrm>
          <a:off x="352264" y="1417638"/>
          <a:ext cx="9201472" cy="5180974"/>
        </p:xfrm>
        <a:graphic>
          <a:graphicData uri="http://schemas.openxmlformats.org/drawingml/2006/table">
            <a:tbl>
              <a:tblPr/>
              <a:tblGrid>
                <a:gridCol w="712328">
                  <a:extLst>
                    <a:ext uri="{9D8B030D-6E8A-4147-A177-3AD203B41FA5}">
                      <a16:colId xmlns:a16="http://schemas.microsoft.com/office/drawing/2014/main" val="1531987066"/>
                    </a:ext>
                  </a:extLst>
                </a:gridCol>
                <a:gridCol w="1432256">
                  <a:extLst>
                    <a:ext uri="{9D8B030D-6E8A-4147-A177-3AD203B41FA5}">
                      <a16:colId xmlns:a16="http://schemas.microsoft.com/office/drawing/2014/main" val="3272296708"/>
                    </a:ext>
                  </a:extLst>
                </a:gridCol>
                <a:gridCol w="1786220">
                  <a:extLst>
                    <a:ext uri="{9D8B030D-6E8A-4147-A177-3AD203B41FA5}">
                      <a16:colId xmlns:a16="http://schemas.microsoft.com/office/drawing/2014/main" val="3605416290"/>
                    </a:ext>
                  </a:extLst>
                </a:gridCol>
                <a:gridCol w="1786220">
                  <a:extLst>
                    <a:ext uri="{9D8B030D-6E8A-4147-A177-3AD203B41FA5}">
                      <a16:colId xmlns:a16="http://schemas.microsoft.com/office/drawing/2014/main" val="3566258149"/>
                    </a:ext>
                  </a:extLst>
                </a:gridCol>
                <a:gridCol w="1758223">
                  <a:extLst>
                    <a:ext uri="{9D8B030D-6E8A-4147-A177-3AD203B41FA5}">
                      <a16:colId xmlns:a16="http://schemas.microsoft.com/office/drawing/2014/main" val="2115515717"/>
                    </a:ext>
                  </a:extLst>
                </a:gridCol>
                <a:gridCol w="1726225">
                  <a:extLst>
                    <a:ext uri="{9D8B030D-6E8A-4147-A177-3AD203B41FA5}">
                      <a16:colId xmlns:a16="http://schemas.microsoft.com/office/drawing/2014/main" val="3453039333"/>
                    </a:ext>
                  </a:extLst>
                </a:gridCol>
              </a:tblGrid>
              <a:tr h="283015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Período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607" marR="111607" marT="55804" marB="5580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1856507"/>
                  </a:ext>
                </a:extLst>
              </a:tr>
              <a:tr h="20460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4906823"/>
                  </a:ext>
                </a:extLst>
              </a:tr>
              <a:tr h="36507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09084"/>
                  </a:ext>
                </a:extLst>
              </a:tr>
              <a:tr h="102497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Ética e Ética profissional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Neurofisiologia e neurociências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 Educação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Aplicados à Comunidade III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Flávio Santos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Empreend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Social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866816"/>
                  </a:ext>
                </a:extLst>
              </a:tr>
              <a:tr h="102497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Ética e Ética profissional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Neurofisiologia e neurociências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 Educação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Aplicados à Comunidade III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Flávio Santos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Empreend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Social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8571193"/>
                  </a:ext>
                </a:extLst>
              </a:tr>
              <a:tr h="204602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62552"/>
                  </a:ext>
                </a:extLst>
              </a:tr>
              <a:tr h="102497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Neurofisiologia e neurociências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 Educação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Adolesc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Juventude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Adolesc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Juventude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OPTATIVA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III:Gestão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Inovação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442291"/>
                  </a:ext>
                </a:extLst>
              </a:tr>
              <a:tr h="102497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Neurofisiologia e neurociências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Marcelo Teixeira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 Educação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Adolesc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Juventude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Adolesc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Juventude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Adriana Alves Almeida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SALA: 217A</a:t>
                      </a:r>
                      <a:endParaRPr lang="pt-BR" sz="12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OPTATIVA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III:Gestão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Inovação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26" marR="11626" marT="1162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8557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5776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QUARTO período – noite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4F64A1C0-AC2E-4BC3-93EB-8C6C28770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31822"/>
              </p:ext>
            </p:extLst>
          </p:nvPr>
        </p:nvGraphicFramePr>
        <p:xfrm>
          <a:off x="764095" y="1514338"/>
          <a:ext cx="8377810" cy="5069024"/>
        </p:xfrm>
        <a:graphic>
          <a:graphicData uri="http://schemas.openxmlformats.org/drawingml/2006/table">
            <a:tbl>
              <a:tblPr/>
              <a:tblGrid>
                <a:gridCol w="1051646">
                  <a:extLst>
                    <a:ext uri="{9D8B030D-6E8A-4147-A177-3AD203B41FA5}">
                      <a16:colId xmlns:a16="http://schemas.microsoft.com/office/drawing/2014/main" val="3185513893"/>
                    </a:ext>
                  </a:extLst>
                </a:gridCol>
                <a:gridCol w="1542430">
                  <a:extLst>
                    <a:ext uri="{9D8B030D-6E8A-4147-A177-3AD203B41FA5}">
                      <a16:colId xmlns:a16="http://schemas.microsoft.com/office/drawing/2014/main" val="3691941625"/>
                    </a:ext>
                  </a:extLst>
                </a:gridCol>
                <a:gridCol w="1290275">
                  <a:extLst>
                    <a:ext uri="{9D8B030D-6E8A-4147-A177-3AD203B41FA5}">
                      <a16:colId xmlns:a16="http://schemas.microsoft.com/office/drawing/2014/main" val="2007180062"/>
                    </a:ext>
                  </a:extLst>
                </a:gridCol>
                <a:gridCol w="1389199">
                  <a:extLst>
                    <a:ext uri="{9D8B030D-6E8A-4147-A177-3AD203B41FA5}">
                      <a16:colId xmlns:a16="http://schemas.microsoft.com/office/drawing/2014/main" val="370262325"/>
                    </a:ext>
                  </a:extLst>
                </a:gridCol>
                <a:gridCol w="1429930">
                  <a:extLst>
                    <a:ext uri="{9D8B030D-6E8A-4147-A177-3AD203B41FA5}">
                      <a16:colId xmlns:a16="http://schemas.microsoft.com/office/drawing/2014/main" val="490566802"/>
                    </a:ext>
                  </a:extLst>
                </a:gridCol>
                <a:gridCol w="1674330">
                  <a:extLst>
                    <a:ext uri="{9D8B030D-6E8A-4147-A177-3AD203B41FA5}">
                      <a16:colId xmlns:a16="http://schemas.microsoft.com/office/drawing/2014/main" val="419667761"/>
                    </a:ext>
                  </a:extLst>
                </a:gridCol>
              </a:tblGrid>
              <a:tr h="287900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Período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4244" marR="124244" marT="62122" marB="62122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298316"/>
                  </a:ext>
                </a:extLst>
              </a:tr>
              <a:tr h="1970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734217"/>
                  </a:ext>
                </a:extLst>
              </a:tr>
              <a:tr h="1970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3822082"/>
                  </a:ext>
                </a:extLst>
              </a:tr>
              <a:tr h="104266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Aplicados à Comunidade IV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Luciano Pacheco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SALA: 104A</a:t>
                      </a:r>
                    </a:p>
                  </a:txBody>
                  <a:tcPr marL="12942" marR="12942" marT="12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Processos Grupais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Ética e Ética profissional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Observação e Entrevista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Claudio Rezende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Sociologia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7001658"/>
                  </a:ext>
                </a:extLst>
              </a:tr>
              <a:tr h="104266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Projetos Aplicados à Comunidade IV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Luciano Pacheco</a:t>
                      </a:r>
                    </a:p>
                    <a:p>
                      <a:pPr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</a:txBody>
                  <a:tcPr marL="12942" marR="12942" marT="12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Processos Grupais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Ética e Ética profissional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Observação e Entrevista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Claudio Rezende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Sociologia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075613"/>
                  </a:ext>
                </a:extLst>
              </a:tr>
              <a:tr h="197084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702107"/>
                  </a:ext>
                </a:extLst>
              </a:tr>
              <a:tr h="104266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Social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Social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Processos Grupais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OPTATIVA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III:Gestão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Inovação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36513"/>
                  </a:ext>
                </a:extLst>
              </a:tr>
              <a:tr h="104266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Social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Social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Tayane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Lino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Processos Grupais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104A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OPTATIVA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III:Gestão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 Inovação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942" marR="12942" marT="1294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0015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30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-34774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QUINTO período – noite </a:t>
            </a: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826ACB8-0D4F-49BD-B356-CC7DC16123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023263"/>
              </p:ext>
            </p:extLst>
          </p:nvPr>
        </p:nvGraphicFramePr>
        <p:xfrm>
          <a:off x="200473" y="1268760"/>
          <a:ext cx="9505054" cy="5325688"/>
        </p:xfrm>
        <a:graphic>
          <a:graphicData uri="http://schemas.openxmlformats.org/drawingml/2006/table">
            <a:tbl>
              <a:tblPr/>
              <a:tblGrid>
                <a:gridCol w="737594">
                  <a:extLst>
                    <a:ext uri="{9D8B030D-6E8A-4147-A177-3AD203B41FA5}">
                      <a16:colId xmlns:a16="http://schemas.microsoft.com/office/drawing/2014/main" val="99078349"/>
                    </a:ext>
                  </a:extLst>
                </a:gridCol>
                <a:gridCol w="1779169">
                  <a:extLst>
                    <a:ext uri="{9D8B030D-6E8A-4147-A177-3AD203B41FA5}">
                      <a16:colId xmlns:a16="http://schemas.microsoft.com/office/drawing/2014/main" val="1770871808"/>
                    </a:ext>
                  </a:extLst>
                </a:gridCol>
                <a:gridCol w="2087708">
                  <a:extLst>
                    <a:ext uri="{9D8B030D-6E8A-4147-A177-3AD203B41FA5}">
                      <a16:colId xmlns:a16="http://schemas.microsoft.com/office/drawing/2014/main" val="1968487388"/>
                    </a:ext>
                  </a:extLst>
                </a:gridCol>
                <a:gridCol w="1507904">
                  <a:extLst>
                    <a:ext uri="{9D8B030D-6E8A-4147-A177-3AD203B41FA5}">
                      <a16:colId xmlns:a16="http://schemas.microsoft.com/office/drawing/2014/main" val="4227605211"/>
                    </a:ext>
                  </a:extLst>
                </a:gridCol>
                <a:gridCol w="1746037">
                  <a:extLst>
                    <a:ext uri="{9D8B030D-6E8A-4147-A177-3AD203B41FA5}">
                      <a16:colId xmlns:a16="http://schemas.microsoft.com/office/drawing/2014/main" val="1999915878"/>
                    </a:ext>
                  </a:extLst>
                </a:gridCol>
                <a:gridCol w="1646642">
                  <a:extLst>
                    <a:ext uri="{9D8B030D-6E8A-4147-A177-3AD203B41FA5}">
                      <a16:colId xmlns:a16="http://schemas.microsoft.com/office/drawing/2014/main" val="2328734841"/>
                    </a:ext>
                  </a:extLst>
                </a:gridCol>
              </a:tblGrid>
              <a:tr h="275863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Período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875" marR="111875" marT="55937" marB="55937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477922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612318"/>
                  </a:ext>
                </a:extLst>
              </a:tr>
              <a:tr h="35322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1249768"/>
                  </a:ext>
                </a:extLst>
              </a:tr>
              <a:tr h="115035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Organizacional e do Trabalho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Observação e Triagem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P1 - Thaís Alves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112 B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P2 - Marco Aurélio Saraiva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212 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Psicossociais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Organizacional e do Trabalho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Adulto e Idoso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0948046"/>
                  </a:ext>
                </a:extLst>
              </a:tr>
              <a:tr h="115035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Organizacional e do Trabalho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Observação e Triagem 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P3 - Thaís Alves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112 B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P4 - Marco Aurélio Saraiva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212 B</a:t>
                      </a: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Psicossociais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Organizacional e do Trabalho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Adulto e Idoso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3182645"/>
                  </a:ext>
                </a:extLst>
              </a:tr>
              <a:tr h="18206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322509"/>
                  </a:ext>
                </a:extLst>
              </a:tr>
              <a:tr h="98187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Adulto e Idoso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Psicossociais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 Educação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Observação e Entrevista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Claudio Rezende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 Educação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6009800"/>
                  </a:ext>
                </a:extLst>
              </a:tr>
              <a:tr h="98187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</a:t>
                      </a: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Desenv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Adulto e Idoso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Psicossociais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 Educação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Observação e Entrevista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Claudio Rezende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 Educação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107A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54" marR="11654" marT="1165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438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686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4012" y="7430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SEXTO período – noite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87C08B22-8517-4297-8198-C25FB7243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8704089"/>
              </p:ext>
            </p:extLst>
          </p:nvPr>
        </p:nvGraphicFramePr>
        <p:xfrm>
          <a:off x="200472" y="1150429"/>
          <a:ext cx="9577063" cy="5594566"/>
        </p:xfrm>
        <a:graphic>
          <a:graphicData uri="http://schemas.openxmlformats.org/drawingml/2006/table">
            <a:tbl>
              <a:tblPr/>
              <a:tblGrid>
                <a:gridCol w="723020">
                  <a:extLst>
                    <a:ext uri="{9D8B030D-6E8A-4147-A177-3AD203B41FA5}">
                      <a16:colId xmlns:a16="http://schemas.microsoft.com/office/drawing/2014/main" val="202217279"/>
                    </a:ext>
                  </a:extLst>
                </a:gridCol>
                <a:gridCol w="1672972">
                  <a:extLst>
                    <a:ext uri="{9D8B030D-6E8A-4147-A177-3AD203B41FA5}">
                      <a16:colId xmlns:a16="http://schemas.microsoft.com/office/drawing/2014/main" val="670348846"/>
                    </a:ext>
                  </a:extLst>
                </a:gridCol>
                <a:gridCol w="1776492">
                  <a:extLst>
                    <a:ext uri="{9D8B030D-6E8A-4147-A177-3AD203B41FA5}">
                      <a16:colId xmlns:a16="http://schemas.microsoft.com/office/drawing/2014/main" val="2934802706"/>
                    </a:ext>
                  </a:extLst>
                </a:gridCol>
                <a:gridCol w="1672972">
                  <a:extLst>
                    <a:ext uri="{9D8B030D-6E8A-4147-A177-3AD203B41FA5}">
                      <a16:colId xmlns:a16="http://schemas.microsoft.com/office/drawing/2014/main" val="2217722742"/>
                    </a:ext>
                  </a:extLst>
                </a:gridCol>
                <a:gridCol w="1955115">
                  <a:extLst>
                    <a:ext uri="{9D8B030D-6E8A-4147-A177-3AD203B41FA5}">
                      <a16:colId xmlns:a16="http://schemas.microsoft.com/office/drawing/2014/main" val="2009047342"/>
                    </a:ext>
                  </a:extLst>
                </a:gridCol>
                <a:gridCol w="1776492">
                  <a:extLst>
                    <a:ext uri="{9D8B030D-6E8A-4147-A177-3AD203B41FA5}">
                      <a16:colId xmlns:a16="http://schemas.microsoft.com/office/drawing/2014/main" val="2240171698"/>
                    </a:ext>
                  </a:extLst>
                </a:gridCol>
              </a:tblGrid>
              <a:tr h="286164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Período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08808" marR="108808" marT="54404" marB="5440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56417"/>
                  </a:ext>
                </a:extLst>
              </a:tr>
              <a:tr h="205487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5827969"/>
                  </a:ext>
                </a:extLst>
              </a:tr>
              <a:tr h="728786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Prát. Psic. Comunitárias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P1 - Thaís Alves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276901"/>
                  </a:ext>
                </a:extLst>
              </a:tr>
              <a:tr h="101083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Jurídica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Edson de Moura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Hospitalar e da Saúde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Psicológicas - Psicanálise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Luciano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Prát. Psic. Comunitárias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P2 - Thaís Alves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P3 -  Marco Aurélio Saraiva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212B</a:t>
                      </a: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Pessoa com deficiência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7732675"/>
                  </a:ext>
                </a:extLst>
              </a:tr>
              <a:tr h="108762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Jurídica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Edson de Moura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Hospitalar e da Saúde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Psicológicas - Psicanálise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Luciano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Prát. Psic. Comunitárias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P4 - Thaís Alves </a:t>
                      </a: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P5 -  Marco Aurélio Saraiva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212B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Psic. Pessoa com deficiência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Fabíola Fernandes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0302915"/>
                  </a:ext>
                </a:extLst>
              </a:tr>
              <a:tr h="205487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1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109400"/>
                  </a:ext>
                </a:extLst>
              </a:tr>
              <a:tr h="101083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Psicológicas - Psicanálise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Luciano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Mental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Jurídica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Edson de Moura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Mental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Hospitalar e da Saúde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8023361"/>
                  </a:ext>
                </a:extLst>
              </a:tr>
              <a:tr h="1010834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2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Psicológicas - Psicanálise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Luciano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Mental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Jurídica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Edson de Moura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Saúde Mental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Marconi Martins Guedes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Hospitalar e da Saúde</a:t>
                      </a:r>
                      <a:b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Henriqueta Couto 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214B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334" marR="11334" marT="1133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2513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686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SÉTIMO período – noite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E11B2627-1EB3-4DD8-ADB0-829BF48128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047455"/>
              </p:ext>
            </p:extLst>
          </p:nvPr>
        </p:nvGraphicFramePr>
        <p:xfrm>
          <a:off x="495300" y="1340768"/>
          <a:ext cx="8915403" cy="5290421"/>
        </p:xfrm>
        <a:graphic>
          <a:graphicData uri="http://schemas.openxmlformats.org/drawingml/2006/table">
            <a:tbl>
              <a:tblPr/>
              <a:tblGrid>
                <a:gridCol w="719258">
                  <a:extLst>
                    <a:ext uri="{9D8B030D-6E8A-4147-A177-3AD203B41FA5}">
                      <a16:colId xmlns:a16="http://schemas.microsoft.com/office/drawing/2014/main" val="61012770"/>
                    </a:ext>
                  </a:extLst>
                </a:gridCol>
                <a:gridCol w="1662248">
                  <a:extLst>
                    <a:ext uri="{9D8B030D-6E8A-4147-A177-3AD203B41FA5}">
                      <a16:colId xmlns:a16="http://schemas.microsoft.com/office/drawing/2014/main" val="1759540348"/>
                    </a:ext>
                  </a:extLst>
                </a:gridCol>
                <a:gridCol w="1504747">
                  <a:extLst>
                    <a:ext uri="{9D8B030D-6E8A-4147-A177-3AD203B41FA5}">
                      <a16:colId xmlns:a16="http://schemas.microsoft.com/office/drawing/2014/main" val="1125380874"/>
                    </a:ext>
                  </a:extLst>
                </a:gridCol>
                <a:gridCol w="1807634">
                  <a:extLst>
                    <a:ext uri="{9D8B030D-6E8A-4147-A177-3AD203B41FA5}">
                      <a16:colId xmlns:a16="http://schemas.microsoft.com/office/drawing/2014/main" val="657756011"/>
                    </a:ext>
                  </a:extLst>
                </a:gridCol>
                <a:gridCol w="1504747">
                  <a:extLst>
                    <a:ext uri="{9D8B030D-6E8A-4147-A177-3AD203B41FA5}">
                      <a16:colId xmlns:a16="http://schemas.microsoft.com/office/drawing/2014/main" val="1311824871"/>
                    </a:ext>
                  </a:extLst>
                </a:gridCol>
                <a:gridCol w="1716769">
                  <a:extLst>
                    <a:ext uri="{9D8B030D-6E8A-4147-A177-3AD203B41FA5}">
                      <a16:colId xmlns:a16="http://schemas.microsoft.com/office/drawing/2014/main" val="281097690"/>
                    </a:ext>
                  </a:extLst>
                </a:gridCol>
              </a:tblGrid>
              <a:tr h="799348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Período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309" marR="116309" marT="58154" marB="58154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144976"/>
                  </a:ext>
                </a:extLst>
              </a:tr>
              <a:tr h="27187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6501873"/>
                  </a:ext>
                </a:extLst>
              </a:tr>
              <a:tr h="485105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5296003"/>
                  </a:ext>
                </a:extLst>
              </a:tr>
              <a:tr h="69833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Avaliação Psicológica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de Paula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Psicopatologias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  <a:endParaRPr lang="pt-BR" sz="23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Psicossociais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Psicofarmacologia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Psicol.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Empreend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Social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217A</a:t>
                      </a:r>
                    </a:p>
                  </a:txBody>
                  <a:tcPr marL="12116" marR="12116" marT="12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0822957"/>
                  </a:ext>
                </a:extLst>
              </a:tr>
              <a:tr h="69833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Avaliação Psicológica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de Paula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Psicopatologias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Psicossociais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Psicofarmacologia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Psicol.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Empreend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Respons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Social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Cristiane Chaves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217A</a:t>
                      </a:r>
                    </a:p>
                  </a:txBody>
                  <a:tcPr marL="12116" marR="12116" marT="12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289357"/>
                  </a:ext>
                </a:extLst>
              </a:tr>
              <a:tr h="271872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31834"/>
                  </a:ext>
                </a:extLst>
              </a:tr>
              <a:tr h="69833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Avaliação Psicológica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de Paula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Psicossociais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Avaliação Psicológica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 (P1)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Psicopatologias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Políticas Públicas e da Saúde</a:t>
                      </a:r>
                      <a:b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080084"/>
                  </a:ext>
                </a:extLst>
              </a:tr>
              <a:tr h="698338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23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Avaliação Psicológica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Eduardo de Paula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Processos Psicossociais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Eser</a:t>
                      </a: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T. Pacheco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Avaliação Psicológica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Talita Rocha (P2)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Psicopatologias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Políticas Públicas e da Saúde</a:t>
                      </a:r>
                      <a:b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EAD</a:t>
                      </a:r>
                      <a:endParaRPr lang="pt-BR" sz="23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116" marR="12116" marT="1211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6281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499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4"/>
          <p:cNvSpPr txBox="1">
            <a:spLocks/>
          </p:cNvSpPr>
          <p:nvPr/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dirty="0">
                <a:latin typeface="+mj-lt"/>
                <a:ea typeface="+mj-ea"/>
                <a:cs typeface="+mj-cs"/>
              </a:rPr>
              <a:t>HORÁRIOS 2023/2 – CURSO: PSICOLOGIA</a:t>
            </a:r>
          </a:p>
          <a:p>
            <a:pPr>
              <a:lnSpc>
                <a:spcPct val="90000"/>
              </a:lnSpc>
              <a:spcAft>
                <a:spcPts val="600"/>
              </a:spcAft>
              <a:defRPr/>
            </a:pPr>
            <a:r>
              <a:rPr lang="pt-BR" sz="3400" b="1" kern="1200" cap="all" dirty="0">
                <a:latin typeface="+mj-lt"/>
                <a:ea typeface="+mj-ea"/>
                <a:cs typeface="+mj-cs"/>
              </a:rPr>
              <a:t>OITAVO período – noite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C9D1461-D86F-4020-B6CF-936136EA0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989610"/>
              </p:ext>
            </p:extLst>
          </p:nvPr>
        </p:nvGraphicFramePr>
        <p:xfrm>
          <a:off x="495300" y="1628800"/>
          <a:ext cx="8915402" cy="4764790"/>
        </p:xfrm>
        <a:graphic>
          <a:graphicData uri="http://schemas.openxmlformats.org/drawingml/2006/table">
            <a:tbl>
              <a:tblPr/>
              <a:tblGrid>
                <a:gridCol w="691234">
                  <a:extLst>
                    <a:ext uri="{9D8B030D-6E8A-4147-A177-3AD203B41FA5}">
                      <a16:colId xmlns:a16="http://schemas.microsoft.com/office/drawing/2014/main" val="4135489395"/>
                    </a:ext>
                  </a:extLst>
                </a:gridCol>
                <a:gridCol w="2018589">
                  <a:extLst>
                    <a:ext uri="{9D8B030D-6E8A-4147-A177-3AD203B41FA5}">
                      <a16:colId xmlns:a16="http://schemas.microsoft.com/office/drawing/2014/main" val="3868199533"/>
                    </a:ext>
                  </a:extLst>
                </a:gridCol>
                <a:gridCol w="1599424">
                  <a:extLst>
                    <a:ext uri="{9D8B030D-6E8A-4147-A177-3AD203B41FA5}">
                      <a16:colId xmlns:a16="http://schemas.microsoft.com/office/drawing/2014/main" val="1740214247"/>
                    </a:ext>
                  </a:extLst>
                </a:gridCol>
                <a:gridCol w="1599424">
                  <a:extLst>
                    <a:ext uri="{9D8B030D-6E8A-4147-A177-3AD203B41FA5}">
                      <a16:colId xmlns:a16="http://schemas.microsoft.com/office/drawing/2014/main" val="1436351549"/>
                    </a:ext>
                  </a:extLst>
                </a:gridCol>
                <a:gridCol w="1446118">
                  <a:extLst>
                    <a:ext uri="{9D8B030D-6E8A-4147-A177-3AD203B41FA5}">
                      <a16:colId xmlns:a16="http://schemas.microsoft.com/office/drawing/2014/main" val="631355762"/>
                    </a:ext>
                  </a:extLst>
                </a:gridCol>
                <a:gridCol w="1560613">
                  <a:extLst>
                    <a:ext uri="{9D8B030D-6E8A-4147-A177-3AD203B41FA5}">
                      <a16:colId xmlns:a16="http://schemas.microsoft.com/office/drawing/2014/main" val="2522159839"/>
                    </a:ext>
                  </a:extLst>
                </a:gridCol>
              </a:tblGrid>
              <a:tr h="361413">
                <a:tc gridSpan="6">
                  <a:txBody>
                    <a:bodyPr/>
                    <a:lstStyle/>
                    <a:p>
                      <a:pPr algn="ctr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Período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1777" marR="111777" marT="55889" marB="55889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6887148"/>
                  </a:ext>
                </a:extLst>
              </a:tr>
              <a:tr h="261280"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Horário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Segunda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Terça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Quarta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Quinta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Sexta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622038"/>
                  </a:ext>
                </a:extLst>
              </a:tr>
              <a:tr h="466205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18:00 - 18:50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111411"/>
                  </a:ext>
                </a:extLst>
              </a:tr>
              <a:tr h="67112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19:00 - 19:50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Cognitivas-Comportamentais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Psicopatologias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Cognitivas-Comportamentais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Psicofarmacologia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Práticas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Psicos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Clínicas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(P1)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7374249"/>
                  </a:ext>
                </a:extLst>
              </a:tr>
              <a:tr h="67112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19:50 - 20:40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Cognitivas-Comportamentais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Psicopatologias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Cognitivas-Comportamentais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Psicofarmacologia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Práticas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Psicos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Clínicas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(P2)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3257415"/>
                  </a:ext>
                </a:extLst>
              </a:tr>
              <a:tr h="26128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35104"/>
                  </a:ext>
                </a:extLst>
              </a:tr>
              <a:tr h="67112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21:00-21:50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das Emergências e Desastres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Psicológicas - Sistêmicas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Elsemara Silveira Alípio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Psicológicas - Sistêmicas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Elsemara Silveira Alípio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Psicopatologias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Estágio Sup. Práticas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Psicos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Clínicas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Priscilla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Ohno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(P3)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440242"/>
                  </a:ext>
                </a:extLst>
              </a:tr>
              <a:tr h="671129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21:50-22:40</a:t>
                      </a:r>
                      <a:endParaRPr lang="pt-BR" sz="2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Psicologia das Emergências e Desastres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Thaís Alves</a:t>
                      </a: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Psicológicas - Sistêmicas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Teorias Psicológicas - Sistêmicas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118A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Psicopatologias</a:t>
                      </a:r>
                      <a:b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Ronaldo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Santhiago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SALA: 117A</a:t>
                      </a: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pt-BR" sz="2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1643" marR="11643" marT="1164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6258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000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AF6A195E3212784E8496FBEA4EC0DE63" ma:contentTypeVersion="14" ma:contentTypeDescription="Crie um novo documento." ma:contentTypeScope="" ma:versionID="597925e709ff8299d17001a77d5943be">
  <xsd:schema xmlns:xsd="http://www.w3.org/2001/XMLSchema" xmlns:xs="http://www.w3.org/2001/XMLSchema" xmlns:p="http://schemas.microsoft.com/office/2006/metadata/properties" xmlns:ns2="ba2dbdb0-beca-4412-a910-82ae4df44d3d" xmlns:ns3="e1f26e94-00d5-4a3b-858c-4c5ea481c72a" targetNamespace="http://schemas.microsoft.com/office/2006/metadata/properties" ma:root="true" ma:fieldsID="8db1489a72d3001add92ddc9f774f9f9" ns2:_="" ns3:_="">
    <xsd:import namespace="ba2dbdb0-beca-4412-a910-82ae4df44d3d"/>
    <xsd:import namespace="e1f26e94-00d5-4a3b-858c-4c5ea481c7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2dbdb0-beca-4412-a910-82ae4df44d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Marcações de imagem" ma:readOnly="false" ma:fieldId="{5cf76f15-5ced-4ddc-b409-7134ff3c332f}" ma:taxonomyMulti="true" ma:sspId="434e4c94-eb29-4a49-8234-2df3927c40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26e94-00d5-4a3b-858c-4c5ea481c72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263b1ab-f502-4448-b87b-dff6ac26c47d}" ma:internalName="TaxCatchAll" ma:showField="CatchAllData" ma:web="e1f26e94-00d5-4a3b-858c-4c5ea481c72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1f26e94-00d5-4a3b-858c-4c5ea481c72a" xsi:nil="true"/>
    <lcf76f155ced4ddcb4097134ff3c332f xmlns="ba2dbdb0-beca-4412-a910-82ae4df44d3d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80835B-65F8-4927-B086-7368CDF128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2dbdb0-beca-4412-a910-82ae4df44d3d"/>
    <ds:schemaRef ds:uri="e1f26e94-00d5-4a3b-858c-4c5ea481c7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BB1F35-6980-44BC-91CF-6BFC6455671C}">
  <ds:schemaRefs>
    <ds:schemaRef ds:uri="ba2dbdb0-beca-4412-a910-82ae4df44d3d"/>
    <ds:schemaRef ds:uri="http://schemas.microsoft.com/office/2006/documentManagement/types"/>
    <ds:schemaRef ds:uri="http://purl.org/dc/terms/"/>
    <ds:schemaRef ds:uri="http://purl.org/dc/dcmitype/"/>
    <ds:schemaRef ds:uri="http://purl.org/dc/elements/1.1/"/>
    <ds:schemaRef ds:uri="http://www.w3.org/XML/1998/namespace"/>
    <ds:schemaRef ds:uri="e1f26e94-00d5-4a3b-858c-4c5ea481c72a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65279873-DFD0-41BF-A09C-09A923EF1F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5888</TotalTime>
  <Words>2879</Words>
  <Application>Microsoft Office PowerPoint</Application>
  <PresentationFormat>Papel A4 (210 x 297 mm)</PresentationFormat>
  <Paragraphs>744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Nexa Black</vt:lpstr>
      <vt:lpstr>Tema do Office</vt:lpstr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GO! Midia</dc:creator>
  <cp:lastModifiedBy>Henriqueta Regina Pereira Couto</cp:lastModifiedBy>
  <cp:revision>203</cp:revision>
  <cp:lastPrinted>2020-05-26T12:05:25Z</cp:lastPrinted>
  <dcterms:created xsi:type="dcterms:W3CDTF">2015-04-10T18:08:33Z</dcterms:created>
  <dcterms:modified xsi:type="dcterms:W3CDTF">2023-08-03T18:54:39Z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0x010100AF6A195E3212784E8496FBEA4EC0DE63</vt:lpwstr>
  </property>
  <property fmtid="{D5CDD505-2E9C-101B-9397-08002B2CF9AE}" pid="3" name="Order">
    <vt:r8>81600</vt:r8>
  </property>
  <property fmtid="{D5CDD505-2E9C-101B-9397-08002B2CF9AE}" pid="4" name="MediaServiceImageTags">
    <vt:lpwstr/>
  </property>
</Properties>
</file>