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1" r:id="rId5"/>
  </p:sldMasterIdLst>
  <p:sldIdLst>
    <p:sldId id="304" r:id="rId6"/>
    <p:sldId id="276" r:id="rId7"/>
    <p:sldId id="291" r:id="rId8"/>
    <p:sldId id="292" r:id="rId9"/>
    <p:sldId id="293" r:id="rId10"/>
    <p:sldId id="294" r:id="rId11"/>
    <p:sldId id="296" r:id="rId12"/>
    <p:sldId id="297" r:id="rId13"/>
    <p:sldId id="299" r:id="rId14"/>
    <p:sldId id="300" r:id="rId15"/>
    <p:sldId id="301" r:id="rId16"/>
    <p:sldId id="302" r:id="rId17"/>
    <p:sldId id="303" r:id="rId18"/>
  </p:sldIdLst>
  <p:sldSz cx="9906000" cy="6858000" type="A4"/>
  <p:notesSz cx="9926638" cy="6797675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EDF4"/>
    <a:srgbClr val="D0D8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C77A8F7-A396-4D7A-86BE-E5AF448C06B1}" v="41" dt="2023-07-31T18:07:27.32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Estilo Claro 1 - Ênfas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47" autoAdjust="0"/>
    <p:restoredTop sz="94660"/>
  </p:normalViewPr>
  <p:slideViewPr>
    <p:cSldViewPr>
      <p:cViewPr varScale="1">
        <p:scale>
          <a:sx n="62" d="100"/>
          <a:sy n="62" d="100"/>
        </p:scale>
        <p:origin x="1458" y="5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microsoft.com/office/2015/10/relationships/revisionInfo" Target="revisionInfo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98279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4B6E-9E39-4367-9ECC-6C7D21D580DC}" type="datetimeFigureOut">
              <a:rPr lang="pt-BR" smtClean="0"/>
              <a:t>03/08/2023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89E53-720A-4E9A-AF77-D33F03A6E7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6076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4B6E-9E39-4367-9ECC-6C7D21D580DC}" type="datetimeFigureOut">
              <a:rPr lang="pt-BR" smtClean="0"/>
              <a:t>03/08/2023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89E53-720A-4E9A-AF77-D33F03A6E7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113088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5DEA13-B5FB-4BCA-A342-8C71D3693D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4875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59BCD63-7FDA-4274-A7ED-843BE646EB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1950"/>
            </a:lvl1pPr>
            <a:lvl2pPr marL="371475" indent="0" algn="ctr">
              <a:buNone/>
              <a:defRPr sz="1625"/>
            </a:lvl2pPr>
            <a:lvl3pPr marL="742950" indent="0" algn="ctr">
              <a:buNone/>
              <a:defRPr sz="1463"/>
            </a:lvl3pPr>
            <a:lvl4pPr marL="1114425" indent="0" algn="ctr">
              <a:buNone/>
              <a:defRPr sz="1300"/>
            </a:lvl4pPr>
            <a:lvl5pPr marL="1485900" indent="0" algn="ctr">
              <a:buNone/>
              <a:defRPr sz="1300"/>
            </a:lvl5pPr>
            <a:lvl6pPr marL="1857375" indent="0" algn="ctr">
              <a:buNone/>
              <a:defRPr sz="1300"/>
            </a:lvl6pPr>
            <a:lvl7pPr marL="2228850" indent="0" algn="ctr">
              <a:buNone/>
              <a:defRPr sz="1300"/>
            </a:lvl7pPr>
            <a:lvl8pPr marL="2600325" indent="0" algn="ctr">
              <a:buNone/>
              <a:defRPr sz="1300"/>
            </a:lvl8pPr>
            <a:lvl9pPr marL="2971800" indent="0" algn="ctr">
              <a:buNone/>
              <a:defRPr sz="13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7DB1A5C-6025-45DB-832A-428DD4DA8F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FF1D4-974C-447C-92F0-45B818F230C8}" type="datetimeFigureOut">
              <a:rPr lang="pt-BR" smtClean="0"/>
              <a:t>03/08/2023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CF37FF8-3CDE-4D88-8D3B-84DD3410BD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D2B24EF-46F2-4E16-A75A-83DE668CD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C6BF4-7F5F-4788-B7A5-AF8E0CE74F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148918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5DEA13-B5FB-4BCA-A342-8C71D3693D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4875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59BCD63-7FDA-4274-A7ED-843BE646EB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1950"/>
            </a:lvl1pPr>
            <a:lvl2pPr marL="371475" indent="0" algn="ctr">
              <a:buNone/>
              <a:defRPr sz="1625"/>
            </a:lvl2pPr>
            <a:lvl3pPr marL="742950" indent="0" algn="ctr">
              <a:buNone/>
              <a:defRPr sz="1463"/>
            </a:lvl3pPr>
            <a:lvl4pPr marL="1114425" indent="0" algn="ctr">
              <a:buNone/>
              <a:defRPr sz="1300"/>
            </a:lvl4pPr>
            <a:lvl5pPr marL="1485900" indent="0" algn="ctr">
              <a:buNone/>
              <a:defRPr sz="1300"/>
            </a:lvl5pPr>
            <a:lvl6pPr marL="1857375" indent="0" algn="ctr">
              <a:buNone/>
              <a:defRPr sz="1300"/>
            </a:lvl6pPr>
            <a:lvl7pPr marL="2228850" indent="0" algn="ctr">
              <a:buNone/>
              <a:defRPr sz="1300"/>
            </a:lvl7pPr>
            <a:lvl8pPr marL="2600325" indent="0" algn="ctr">
              <a:buNone/>
              <a:defRPr sz="1300"/>
            </a:lvl8pPr>
            <a:lvl9pPr marL="2971800" indent="0" algn="ctr">
              <a:buNone/>
              <a:defRPr sz="13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7DB1A5C-6025-45DB-832A-428DD4DA8F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FF1D4-974C-447C-92F0-45B818F230C8}" type="datetimeFigureOut">
              <a:rPr lang="pt-BR" smtClean="0"/>
              <a:t>03/08/2023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CF37FF8-3CDE-4D88-8D3B-84DD3410BD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D2B24EF-46F2-4E16-A75A-83DE668CD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C6BF4-7F5F-4788-B7A5-AF8E0CE74F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57353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0717A2-EA8E-4C37-8B80-1CF959CCAE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2CEE076-2926-4B10-8948-DDF24E6DDF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3144984-E4E4-4CED-9386-3623ACC789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FF1D4-974C-447C-92F0-45B818F230C8}" type="datetimeFigureOut">
              <a:rPr lang="pt-BR" smtClean="0"/>
              <a:t>03/08/2023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F23DA2E-1BDD-47FE-9594-FA7041F364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371A203-0220-4392-9D9C-0D078478D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C6BF4-7F5F-4788-B7A5-AF8E0CE74F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818541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276E28-7AF2-42A3-B145-A0697BEA69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5878" y="1709739"/>
            <a:ext cx="8543925" cy="2852737"/>
          </a:xfrm>
        </p:spPr>
        <p:txBody>
          <a:bodyPr anchor="b"/>
          <a:lstStyle>
            <a:lvl1pPr>
              <a:defRPr sz="4875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8C68476-576C-446D-B87A-83B0370A7B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5878" y="4589464"/>
            <a:ext cx="8543925" cy="1500187"/>
          </a:xfrm>
        </p:spPr>
        <p:txBody>
          <a:bodyPr/>
          <a:lstStyle>
            <a:lvl1pPr marL="0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1pPr>
            <a:lvl2pPr marL="371475" indent="0">
              <a:buNone/>
              <a:defRPr sz="1625">
                <a:solidFill>
                  <a:schemeClr val="tx1">
                    <a:tint val="75000"/>
                  </a:schemeClr>
                </a:solidFill>
              </a:defRPr>
            </a:lvl2pPr>
            <a:lvl3pPr marL="742950" indent="0">
              <a:buNone/>
              <a:defRPr sz="1463">
                <a:solidFill>
                  <a:schemeClr val="tx1">
                    <a:tint val="75000"/>
                  </a:schemeClr>
                </a:solidFill>
              </a:defRPr>
            </a:lvl3pPr>
            <a:lvl4pPr marL="11144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4859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185737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22885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6003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29718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2E86209-1255-4556-AEFD-4800A2F9FD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FF1D4-974C-447C-92F0-45B818F230C8}" type="datetimeFigureOut">
              <a:rPr lang="pt-BR" smtClean="0"/>
              <a:t>03/08/2023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CAA8849-D073-4AA5-9F5C-1D668AEEE7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5DB4864-54A3-41C9-BFCF-B3D1E4CD99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C6BF4-7F5F-4788-B7A5-AF8E0CE74F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52084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73BB6A8-2300-4391-85D7-B578DDD28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7E06E92-6660-4ED0-8FB4-53BE9F96DC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DDAA6C6D-B063-410E-B1A1-CFFEAC6638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B175463-A0D8-4779-BEF5-4732B90AB5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FF1D4-974C-447C-92F0-45B818F230C8}" type="datetimeFigureOut">
              <a:rPr lang="pt-BR" smtClean="0"/>
              <a:t>03/08/2023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F0F2C942-9784-4E61-A6D0-903C46CE1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2C5C0C1-4A68-4E41-91BC-AF9F4446D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C6BF4-7F5F-4788-B7A5-AF8E0CE74F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213362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1F5E8C5-881C-4991-A6BF-B260B3D0B6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489CFDF-4391-4E17-9E2E-6070F6AEE8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0B67017-5187-458E-98A7-F20BADC30F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2328" y="2505075"/>
            <a:ext cx="4190702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96C6DB66-9D5F-4FD0-811C-CB31AEF1A7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84FCB020-130B-4A89-A8FD-01A5D1A027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906A4561-514D-4E8C-BC98-0A64CFE5D4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FF1D4-974C-447C-92F0-45B818F230C8}" type="datetimeFigureOut">
              <a:rPr lang="pt-BR" smtClean="0"/>
              <a:t>03/08/2023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8CEA7403-DF09-48D1-83DA-63449D112D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327C05E8-3598-4C68-93E1-BFB49BEA65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C6BF4-7F5F-4788-B7A5-AF8E0CE74F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630698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93362D7-583E-405B-BF71-2864C5353D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BE2592D6-2B55-47D0-9BC1-C3B9A0FDCA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FF1D4-974C-447C-92F0-45B818F230C8}" type="datetimeFigureOut">
              <a:rPr lang="pt-BR" smtClean="0"/>
              <a:t>03/08/2023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3742558D-F06C-441C-950F-640EF50CC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090F79A8-A5DD-47A2-85D7-85C8706785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C6BF4-7F5F-4788-B7A5-AF8E0CE74F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166038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38BA4D95-0E27-418D-88E5-5B371FF790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FF1D4-974C-447C-92F0-45B818F230C8}" type="datetimeFigureOut">
              <a:rPr lang="pt-BR" smtClean="0"/>
              <a:t>03/08/2023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C81FFF28-B80C-4CBF-917C-83155C7D1D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67E32DB5-3679-4B1A-9F3D-09620A692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C6BF4-7F5F-4788-B7A5-AF8E0CE74F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15806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4B6E-9E39-4367-9ECC-6C7D21D580DC}" type="datetimeFigureOut">
              <a:rPr lang="pt-BR" smtClean="0"/>
              <a:t>03/08/2023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89E53-720A-4E9A-AF77-D33F03A6E7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613366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B39600-3CA4-46FA-80D4-DC8B864987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54A78D3-363E-4B96-96FA-915315AD7B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>
              <a:defRPr sz="2600"/>
            </a:lvl1pPr>
            <a:lvl2pPr>
              <a:defRPr sz="2275"/>
            </a:lvl2pPr>
            <a:lvl3pPr>
              <a:defRPr sz="1950"/>
            </a:lvl3pPr>
            <a:lvl4pPr>
              <a:defRPr sz="1625"/>
            </a:lvl4pPr>
            <a:lvl5pPr>
              <a:defRPr sz="1625"/>
            </a:lvl5pPr>
            <a:lvl6pPr>
              <a:defRPr sz="1625"/>
            </a:lvl6pPr>
            <a:lvl7pPr>
              <a:defRPr sz="1625"/>
            </a:lvl7pPr>
            <a:lvl8pPr>
              <a:defRPr sz="1625"/>
            </a:lvl8pPr>
            <a:lvl9pPr>
              <a:defRPr sz="1625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AB864EDF-92E7-4BA1-A3BF-8E69E77019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817DBB3-BF81-4BCE-9FEC-E12F970D01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FF1D4-974C-447C-92F0-45B818F230C8}" type="datetimeFigureOut">
              <a:rPr lang="pt-BR" smtClean="0"/>
              <a:t>03/08/2023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EC33448-C494-428D-863F-F3EB001018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F60B2E5-8DD7-4C31-8E07-64C7A59150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C6BF4-7F5F-4788-B7A5-AF8E0CE74F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1358957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5350D70-0288-42EE-8578-F077D58890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3B4F59A0-E05C-4C38-B1F0-DCF16D827C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 marL="0" indent="0">
              <a:buNone/>
              <a:defRPr sz="2600"/>
            </a:lvl1pPr>
            <a:lvl2pPr marL="371475" indent="0">
              <a:buNone/>
              <a:defRPr sz="2275"/>
            </a:lvl2pPr>
            <a:lvl3pPr marL="742950" indent="0">
              <a:buNone/>
              <a:defRPr sz="1950"/>
            </a:lvl3pPr>
            <a:lvl4pPr marL="1114425" indent="0">
              <a:buNone/>
              <a:defRPr sz="1625"/>
            </a:lvl4pPr>
            <a:lvl5pPr marL="1485900" indent="0">
              <a:buNone/>
              <a:defRPr sz="1625"/>
            </a:lvl5pPr>
            <a:lvl6pPr marL="1857375" indent="0">
              <a:buNone/>
              <a:defRPr sz="1625"/>
            </a:lvl6pPr>
            <a:lvl7pPr marL="2228850" indent="0">
              <a:buNone/>
              <a:defRPr sz="1625"/>
            </a:lvl7pPr>
            <a:lvl8pPr marL="2600325" indent="0">
              <a:buNone/>
              <a:defRPr sz="1625"/>
            </a:lvl8pPr>
            <a:lvl9pPr marL="2971800" indent="0">
              <a:buNone/>
              <a:defRPr sz="1625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4880BFDE-7F60-4EA2-9340-22ED475161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9926E7B-4E47-4C2E-8D92-0FDFD1A3A3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FF1D4-974C-447C-92F0-45B818F230C8}" type="datetimeFigureOut">
              <a:rPr lang="pt-BR" smtClean="0"/>
              <a:t>03/08/2023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BA11AE9A-DF8B-4D04-ABD0-F1782BC331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FEE4100-FF27-43DE-8747-3EB1C2A93E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C6BF4-7F5F-4788-B7A5-AF8E0CE74F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98824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49C5BB7-CA7B-4CBF-85FB-EC1BC20884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44511FFB-C58D-4EDC-96A4-1894AF0A34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EC15C38-901B-4881-A7AF-02EFAFC960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FF1D4-974C-447C-92F0-45B818F230C8}" type="datetimeFigureOut">
              <a:rPr lang="pt-BR" smtClean="0"/>
              <a:t>03/08/2023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DC44902-C33A-4902-B335-0128D48176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FAB0789-D030-461F-BD95-3C419F72C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C6BF4-7F5F-4788-B7A5-AF8E0CE74F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977628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E6259F1-EF13-4A16-BD36-1308D15B051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088981" y="365125"/>
            <a:ext cx="2135981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0A314B1E-8A42-430B-8F0A-BFB9042E65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1037" y="365125"/>
            <a:ext cx="6284119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370C644-B768-4DDE-B7B3-51BB837919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FF1D4-974C-447C-92F0-45B818F230C8}" type="datetimeFigureOut">
              <a:rPr lang="pt-BR" smtClean="0"/>
              <a:t>03/08/2023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9100D35-C33B-48B5-BEEF-294C5A27E2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EB8615A-0988-4A2D-8C40-48752B096A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C6BF4-7F5F-4788-B7A5-AF8E0CE74F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2908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4B6E-9E39-4367-9ECC-6C7D21D580DC}" type="datetimeFigureOut">
              <a:rPr lang="pt-BR" smtClean="0"/>
              <a:t>03/08/2023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89E53-720A-4E9A-AF77-D33F03A6E7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29971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4B6E-9E39-4367-9ECC-6C7D21D580DC}" type="datetimeFigureOut">
              <a:rPr lang="pt-BR" smtClean="0"/>
              <a:t>03/08/2023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89E53-720A-4E9A-AF77-D33F03A6E7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3078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4B6E-9E39-4367-9ECC-6C7D21D580DC}" type="datetimeFigureOut">
              <a:rPr lang="pt-BR" smtClean="0"/>
              <a:t>03/08/2023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89E53-720A-4E9A-AF77-D33F03A6E7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42253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4B6E-9E39-4367-9ECC-6C7D21D580DC}" type="datetimeFigureOut">
              <a:rPr lang="pt-BR" smtClean="0"/>
              <a:t>03/08/2023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89E53-720A-4E9A-AF77-D33F03A6E7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12189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4B6E-9E39-4367-9ECC-6C7D21D580DC}" type="datetimeFigureOut">
              <a:rPr lang="pt-BR" smtClean="0"/>
              <a:t>03/08/2023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89E53-720A-4E9A-AF77-D33F03A6E7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77783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4B6E-9E39-4367-9ECC-6C7D21D580DC}" type="datetimeFigureOut">
              <a:rPr lang="pt-BR" smtClean="0"/>
              <a:t>03/08/2023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89E53-720A-4E9A-AF77-D33F03A6E7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5627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4B6E-9E39-4367-9ECC-6C7D21D580DC}" type="datetimeFigureOut">
              <a:rPr lang="pt-BR" smtClean="0"/>
              <a:t>03/08/2023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89E53-720A-4E9A-AF77-D33F03A6E7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3524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1E4B6E-9E39-4367-9ECC-6C7D21D580DC}" type="datetimeFigureOut">
              <a:rPr lang="pt-BR" smtClean="0"/>
              <a:t>03/08/2023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F89E53-720A-4E9A-AF77-D33F03A6E726}" type="slidenum">
              <a:rPr lang="pt-BR" smtClean="0"/>
              <a:t>‹nº›</a:t>
            </a:fld>
            <a:endParaRPr lang="pt-BR"/>
          </a:p>
        </p:txBody>
      </p:sp>
      <p:pic>
        <p:nvPicPr>
          <p:cNvPr id="7" name="Imagem 6"/>
          <p:cNvPicPr>
            <a:picLocks noChangeAspect="1"/>
          </p:cNvPicPr>
          <p:nvPr userDrawn="1"/>
        </p:nvPicPr>
        <p:blipFill rotWithShape="1">
          <a:blip r:embed="rId14"/>
          <a:srcRect l="31100" t="21454" r="16393" b="14563"/>
          <a:stretch/>
        </p:blipFill>
        <p:spPr>
          <a:xfrm>
            <a:off x="-15552" y="0"/>
            <a:ext cx="992155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6614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7B07F077-302F-42CA-8025-B7D70BA20B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3970C20-22C9-4DD4-9698-4AF982CD4D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15881B7-CEB5-4852-A203-26F50F401B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FFF1D4-974C-447C-92F0-45B818F230C8}" type="datetimeFigureOut">
              <a:rPr lang="pt-BR" smtClean="0"/>
              <a:t>03/08/2023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5A9CBA0-92B8-4838-9BB4-811E0AC9A9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37E763A-3DAA-4B2B-8770-5D3CA21CC0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5C6BF4-7F5F-4788-B7A5-AF8E0CE74F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07697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742950" rtl="0" eaLnBrk="1" latinLnBrk="0" hangingPunct="1">
        <a:lnSpc>
          <a:spcPct val="90000"/>
        </a:lnSpc>
        <a:spcBef>
          <a:spcPct val="0"/>
        </a:spcBef>
        <a:buNone/>
        <a:defRPr sz="35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5738" indent="-185738" algn="l" defTabSz="742950" rtl="0" eaLnBrk="1" latinLnBrk="0" hangingPunct="1">
        <a:lnSpc>
          <a:spcPct val="90000"/>
        </a:lnSpc>
        <a:spcBef>
          <a:spcPts val="813"/>
        </a:spcBef>
        <a:buFont typeface="Arial" panose="020B0604020202020204" pitchFamily="34" charset="0"/>
        <a:buChar char="•"/>
        <a:defRPr sz="2275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286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625" kern="1200">
          <a:solidFill>
            <a:schemeClr val="tx1"/>
          </a:solidFill>
          <a:latin typeface="+mn-lt"/>
          <a:ea typeface="+mn-ea"/>
          <a:cs typeface="+mn-cs"/>
        </a:defRPr>
      </a:lvl3pPr>
      <a:lvl4pPr marL="13001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6716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20431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4145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7860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31575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7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42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90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37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32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80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C8BDF552-8638-4232-A257-C65F52AA5DF9}"/>
              </a:ext>
            </a:extLst>
          </p:cNvPr>
          <p:cNvSpPr txBox="1"/>
          <p:nvPr/>
        </p:nvSpPr>
        <p:spPr>
          <a:xfrm>
            <a:off x="6249801" y="4102529"/>
            <a:ext cx="3196277" cy="7925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742950">
              <a:defRPr/>
            </a:pPr>
            <a:r>
              <a:rPr lang="pt-BR" sz="2275" dirty="0">
                <a:solidFill>
                  <a:srgbClr val="00B9B5"/>
                </a:solidFill>
                <a:latin typeface="Nexa Black" panose="02000000000000000000" pitchFamily="50" charset="0"/>
              </a:rPr>
              <a:t>CURSO DE PSICOLOGIA</a:t>
            </a:r>
          </a:p>
          <a:p>
            <a:pPr defTabSz="742950">
              <a:defRPr/>
            </a:pPr>
            <a:r>
              <a:rPr lang="pt-BR" sz="2275" dirty="0">
                <a:solidFill>
                  <a:srgbClr val="00B9B5"/>
                </a:solidFill>
                <a:latin typeface="Nexa Black" panose="02000000000000000000" pitchFamily="50" charset="0"/>
              </a:rPr>
              <a:t>Horário 2023-2</a:t>
            </a:r>
          </a:p>
        </p:txBody>
      </p:sp>
    </p:spTree>
    <p:extLst>
      <p:ext uri="{BB962C8B-B14F-4D97-AF65-F5344CB8AC3E}">
        <p14:creationId xmlns:p14="http://schemas.microsoft.com/office/powerpoint/2010/main" val="27854249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4"/>
          <p:cNvSpPr txBox="1">
            <a:spLocks/>
          </p:cNvSpPr>
          <p:nvPr/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90000"/>
              </a:lnSpc>
              <a:spcAft>
                <a:spcPts val="600"/>
              </a:spcAft>
              <a:defRPr/>
            </a:pPr>
            <a:r>
              <a:rPr lang="pt-BR" sz="3400" b="1" kern="1200" dirty="0">
                <a:latin typeface="+mj-lt"/>
                <a:ea typeface="+mj-ea"/>
                <a:cs typeface="+mj-cs"/>
              </a:rPr>
              <a:t>HORÁRIOS 2023/2 – CURSO: PSICOLOGIA</a:t>
            </a:r>
          </a:p>
          <a:p>
            <a:pPr>
              <a:lnSpc>
                <a:spcPct val="90000"/>
              </a:lnSpc>
              <a:spcAft>
                <a:spcPts val="600"/>
              </a:spcAft>
              <a:defRPr/>
            </a:pPr>
            <a:r>
              <a:rPr lang="pt-BR" sz="3400" b="1" kern="1200" cap="all" dirty="0">
                <a:latin typeface="+mj-lt"/>
                <a:ea typeface="+mj-ea"/>
                <a:cs typeface="+mj-cs"/>
              </a:rPr>
              <a:t>NONO período – noite </a:t>
            </a:r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D04A2B78-1E75-430C-A19E-9DE13D421F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0026138"/>
              </p:ext>
            </p:extLst>
          </p:nvPr>
        </p:nvGraphicFramePr>
        <p:xfrm>
          <a:off x="272481" y="1290107"/>
          <a:ext cx="9138219" cy="5533366"/>
        </p:xfrm>
        <a:graphic>
          <a:graphicData uri="http://schemas.openxmlformats.org/drawingml/2006/table">
            <a:tbl>
              <a:tblPr/>
              <a:tblGrid>
                <a:gridCol w="751358">
                  <a:extLst>
                    <a:ext uri="{9D8B030D-6E8A-4147-A177-3AD203B41FA5}">
                      <a16:colId xmlns:a16="http://schemas.microsoft.com/office/drawing/2014/main" val="39123628"/>
                    </a:ext>
                  </a:extLst>
                </a:gridCol>
                <a:gridCol w="1550810">
                  <a:extLst>
                    <a:ext uri="{9D8B030D-6E8A-4147-A177-3AD203B41FA5}">
                      <a16:colId xmlns:a16="http://schemas.microsoft.com/office/drawing/2014/main" val="1574484455"/>
                    </a:ext>
                  </a:extLst>
                </a:gridCol>
                <a:gridCol w="1550810">
                  <a:extLst>
                    <a:ext uri="{9D8B030D-6E8A-4147-A177-3AD203B41FA5}">
                      <a16:colId xmlns:a16="http://schemas.microsoft.com/office/drawing/2014/main" val="1688076983"/>
                    </a:ext>
                  </a:extLst>
                </a:gridCol>
                <a:gridCol w="1424247">
                  <a:extLst>
                    <a:ext uri="{9D8B030D-6E8A-4147-A177-3AD203B41FA5}">
                      <a16:colId xmlns:a16="http://schemas.microsoft.com/office/drawing/2014/main" val="1517626149"/>
                    </a:ext>
                  </a:extLst>
                </a:gridCol>
                <a:gridCol w="1930497">
                  <a:extLst>
                    <a:ext uri="{9D8B030D-6E8A-4147-A177-3AD203B41FA5}">
                      <a16:colId xmlns:a16="http://schemas.microsoft.com/office/drawing/2014/main" val="2359746341"/>
                    </a:ext>
                  </a:extLst>
                </a:gridCol>
                <a:gridCol w="1930497">
                  <a:extLst>
                    <a:ext uri="{9D8B030D-6E8A-4147-A177-3AD203B41FA5}">
                      <a16:colId xmlns:a16="http://schemas.microsoft.com/office/drawing/2014/main" val="2133550682"/>
                    </a:ext>
                  </a:extLst>
                </a:gridCol>
              </a:tblGrid>
              <a:tr h="327571">
                <a:tc gridSpan="6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Ênfase em Psicologia e Processos Psicossociais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110" marR="63110" marT="31555" marB="31555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8318540"/>
                  </a:ext>
                </a:extLst>
              </a:tr>
              <a:tr h="327571">
                <a:tc gridSpan="6"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9º Período</a:t>
                      </a:r>
                      <a:endParaRPr lang="pt-BR" sz="1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110" marR="63110" marT="31555" marB="31555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9566288"/>
                  </a:ext>
                </a:extLst>
              </a:tr>
              <a:tr h="236813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Horário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74" marR="6574" marT="65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Segunda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74" marR="6574" marT="65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Terça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74" marR="6574" marT="65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Quarta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74" marR="6574" marT="65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Quinta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74" marR="6574" marT="65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Sexta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74" marR="6574" marT="65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1080424"/>
                  </a:ext>
                </a:extLst>
              </a:tr>
              <a:tr h="422549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18:00 - 18:50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74" marR="6574" marT="65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74" marR="6574" marT="65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74" marR="6574" marT="65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74" marR="6574" marT="65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pt-BR" sz="1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74" marR="6574" marT="65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74" marR="6574" marT="65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14716112"/>
                  </a:ext>
                </a:extLst>
              </a:tr>
              <a:tr h="1055918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19:00 - 19:50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74" marR="6574" marT="65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Estratégias e intervenção psicossociais</a:t>
                      </a:r>
                      <a:b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3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Tayane</a:t>
                      </a:r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Lino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SALA: 210A</a:t>
                      </a:r>
                    </a:p>
                  </a:txBody>
                  <a:tcPr marL="6574" marR="6574" marT="65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Psic. Vinculações coletivas</a:t>
                      </a:r>
                      <a:b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3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Eser</a:t>
                      </a:r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T. Pacheco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SALA: 210A</a:t>
                      </a:r>
                    </a:p>
                  </a:txBody>
                  <a:tcPr marL="6574" marR="6574" marT="65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Estratégias e intervenção psicossociais</a:t>
                      </a:r>
                      <a:b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3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Tayane</a:t>
                      </a:r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Lino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SALA: 210A</a:t>
                      </a:r>
                    </a:p>
                  </a:txBody>
                  <a:tcPr marL="6574" marR="6574" marT="65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Gestão em Processos Psicossociais</a:t>
                      </a:r>
                      <a:b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Adriana Alves de Almeida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SALA: 210A</a:t>
                      </a:r>
                    </a:p>
                  </a:txBody>
                  <a:tcPr marL="6574" marR="6574" marT="65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Gestão em Processos Psicossociais</a:t>
                      </a:r>
                      <a:b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Adriana Alves de Almeida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SALA: 210A</a:t>
                      </a:r>
                    </a:p>
                  </a:txBody>
                  <a:tcPr marL="6574" marR="6574" marT="65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4786361"/>
                  </a:ext>
                </a:extLst>
              </a:tr>
              <a:tr h="1262552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19:50 - 20:40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74" marR="6574" marT="65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Estratégias e intervenção psicossociais</a:t>
                      </a:r>
                      <a:b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3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Tayane</a:t>
                      </a:r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Lino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SALA: 210A</a:t>
                      </a:r>
                    </a:p>
                  </a:txBody>
                  <a:tcPr marL="6574" marR="6574" marT="65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Psic. Vinculações coletivas</a:t>
                      </a:r>
                      <a:b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3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Eser</a:t>
                      </a:r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T. Pacheco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SALA: 210A</a:t>
                      </a:r>
                    </a:p>
                  </a:txBody>
                  <a:tcPr marL="6574" marR="6574" marT="65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Estratégias e intervenção psicossociais</a:t>
                      </a:r>
                      <a:b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3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Tayane</a:t>
                      </a:r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Lino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SALA: 210A</a:t>
                      </a:r>
                    </a:p>
                  </a:txBody>
                  <a:tcPr marL="6574" marR="6574" marT="65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Gestão em Processos Psicossociais</a:t>
                      </a:r>
                      <a:b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Adriana Alves de Almeida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SALA: 210A</a:t>
                      </a:r>
                    </a:p>
                  </a:txBody>
                  <a:tcPr marL="6574" marR="6574" marT="65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Gestão em Processos Psicossociais</a:t>
                      </a:r>
                      <a:b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Adriana Alves de Almeida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SALA: 210A</a:t>
                      </a:r>
                    </a:p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74" marR="6574" marT="65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2512458"/>
                  </a:ext>
                </a:extLst>
              </a:tr>
              <a:tr h="236813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74" marR="6574" marT="65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74" marR="6574" marT="65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74" marR="6574" marT="65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74" marR="6574" marT="65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74" marR="6574" marT="65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74" marR="6574" marT="65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4344205"/>
                  </a:ext>
                </a:extLst>
              </a:tr>
              <a:tr h="849285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21:00-21:50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74" marR="6574" marT="65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Estágio em Organizações (P1) </a:t>
                      </a:r>
                      <a:b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Marco Aurélio Saraiva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SALA: 119A</a:t>
                      </a:r>
                    </a:p>
                  </a:txBody>
                  <a:tcPr marL="6574" marR="6574" marT="65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Estágio em Organizações (P2) </a:t>
                      </a:r>
                      <a:b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Marco Aurélio Saraiva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SALA: 119A</a:t>
                      </a:r>
                    </a:p>
                  </a:txBody>
                  <a:tcPr marL="6574" marR="6574" marT="65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Psic. Vinculações coletivas</a:t>
                      </a:r>
                      <a:b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3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Eser</a:t>
                      </a:r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T. Pacheco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SALA: 210A</a:t>
                      </a:r>
                    </a:p>
                  </a:txBody>
                  <a:tcPr marL="6574" marR="6574" marT="65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___________________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74" marR="6574" marT="65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___________________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74" marR="6574" marT="65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7366299"/>
                  </a:ext>
                </a:extLst>
              </a:tr>
              <a:tr h="794248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21:50-22:40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74" marR="6574" marT="65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Estágio em Organizações (P1)</a:t>
                      </a:r>
                      <a:b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Marco Aurélio Saraiva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SALA: 119A</a:t>
                      </a:r>
                    </a:p>
                  </a:txBody>
                  <a:tcPr marL="6574" marR="6574" marT="65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Estágio em Organizações (P2) </a:t>
                      </a:r>
                      <a:b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Marco Aurélio Saraiva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SALA: 119A</a:t>
                      </a:r>
                    </a:p>
                  </a:txBody>
                  <a:tcPr marL="6574" marR="6574" marT="65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Psic. Vinculações coletivas</a:t>
                      </a:r>
                      <a:b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3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Eser</a:t>
                      </a:r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T. Pacheco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SALA: 210A</a:t>
                      </a:r>
                    </a:p>
                  </a:txBody>
                  <a:tcPr marL="6574" marR="6574" marT="65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___________________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74" marR="6574" marT="65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___________________</a:t>
                      </a:r>
                      <a:endParaRPr lang="pt-BR" sz="1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74" marR="6574" marT="65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97737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49973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4"/>
          <p:cNvSpPr txBox="1">
            <a:spLocks/>
          </p:cNvSpPr>
          <p:nvPr/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90000"/>
              </a:lnSpc>
              <a:spcAft>
                <a:spcPts val="600"/>
              </a:spcAft>
              <a:defRPr/>
            </a:pPr>
            <a:r>
              <a:rPr lang="pt-BR" sz="3400" b="1" kern="1200" dirty="0">
                <a:latin typeface="+mj-lt"/>
                <a:ea typeface="+mj-ea"/>
                <a:cs typeface="+mj-cs"/>
              </a:rPr>
              <a:t>HORÁRIOS 2023/2 – CURSO: PSICOLOGIA</a:t>
            </a:r>
          </a:p>
          <a:p>
            <a:pPr>
              <a:lnSpc>
                <a:spcPct val="90000"/>
              </a:lnSpc>
              <a:spcAft>
                <a:spcPts val="600"/>
              </a:spcAft>
              <a:defRPr/>
            </a:pPr>
            <a:r>
              <a:rPr lang="pt-BR" sz="3400" b="1" kern="1200" cap="all" dirty="0">
                <a:latin typeface="+mj-lt"/>
                <a:ea typeface="+mj-ea"/>
                <a:cs typeface="+mj-cs"/>
              </a:rPr>
              <a:t>NONO período – noite </a:t>
            </a:r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D122B570-EB9E-4CB6-81C2-5E57C50BF9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8954412"/>
              </p:ext>
            </p:extLst>
          </p:nvPr>
        </p:nvGraphicFramePr>
        <p:xfrm>
          <a:off x="344488" y="1417638"/>
          <a:ext cx="9361039" cy="5220668"/>
        </p:xfrm>
        <a:graphic>
          <a:graphicData uri="http://schemas.openxmlformats.org/drawingml/2006/table">
            <a:tbl>
              <a:tblPr/>
              <a:tblGrid>
                <a:gridCol w="675090">
                  <a:extLst>
                    <a:ext uri="{9D8B030D-6E8A-4147-A177-3AD203B41FA5}">
                      <a16:colId xmlns:a16="http://schemas.microsoft.com/office/drawing/2014/main" val="2481751904"/>
                    </a:ext>
                  </a:extLst>
                </a:gridCol>
                <a:gridCol w="1844461">
                  <a:extLst>
                    <a:ext uri="{9D8B030D-6E8A-4147-A177-3AD203B41FA5}">
                      <a16:colId xmlns:a16="http://schemas.microsoft.com/office/drawing/2014/main" val="1371382024"/>
                    </a:ext>
                  </a:extLst>
                </a:gridCol>
                <a:gridCol w="2045358">
                  <a:extLst>
                    <a:ext uri="{9D8B030D-6E8A-4147-A177-3AD203B41FA5}">
                      <a16:colId xmlns:a16="http://schemas.microsoft.com/office/drawing/2014/main" val="410078027"/>
                    </a:ext>
                  </a:extLst>
                </a:gridCol>
                <a:gridCol w="1844461">
                  <a:extLst>
                    <a:ext uri="{9D8B030D-6E8A-4147-A177-3AD203B41FA5}">
                      <a16:colId xmlns:a16="http://schemas.microsoft.com/office/drawing/2014/main" val="944253956"/>
                    </a:ext>
                  </a:extLst>
                </a:gridCol>
                <a:gridCol w="1799542">
                  <a:extLst>
                    <a:ext uri="{9D8B030D-6E8A-4147-A177-3AD203B41FA5}">
                      <a16:colId xmlns:a16="http://schemas.microsoft.com/office/drawing/2014/main" val="1194379322"/>
                    </a:ext>
                  </a:extLst>
                </a:gridCol>
                <a:gridCol w="1152127">
                  <a:extLst>
                    <a:ext uri="{9D8B030D-6E8A-4147-A177-3AD203B41FA5}">
                      <a16:colId xmlns:a16="http://schemas.microsoft.com/office/drawing/2014/main" val="1427725102"/>
                    </a:ext>
                  </a:extLst>
                </a:gridCol>
              </a:tblGrid>
              <a:tr h="336169">
                <a:tc gridSpan="6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Ênfase em Psicologia Clínica e Promoção da Saúde</a:t>
                      </a:r>
                      <a:endParaRPr lang="pt-BR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3970" marR="103970" marT="51985" marB="51985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5711590"/>
                  </a:ext>
                </a:extLst>
              </a:tr>
              <a:tr h="336169">
                <a:tc gridSpan="6"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9º  Período</a:t>
                      </a:r>
                      <a:endParaRPr lang="pt-BR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3970" marR="103970" marT="51985" marB="51985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6820391"/>
                  </a:ext>
                </a:extLst>
              </a:tr>
              <a:tr h="243030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Horário</a:t>
                      </a:r>
                      <a:endParaRPr lang="pt-BR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830" marR="10830" marT="108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Segunda</a:t>
                      </a:r>
                      <a:endParaRPr lang="pt-BR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830" marR="10830" marT="108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Terça</a:t>
                      </a:r>
                      <a:endParaRPr lang="pt-BR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830" marR="10830" marT="108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Quarta</a:t>
                      </a:r>
                      <a:endParaRPr lang="pt-BR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830" marR="10830" marT="108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Quinta</a:t>
                      </a:r>
                      <a:endParaRPr lang="pt-BR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830" marR="10830" marT="108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Sexta</a:t>
                      </a:r>
                      <a:endParaRPr lang="pt-BR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830" marR="10830" marT="108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7867636"/>
                  </a:ext>
                </a:extLst>
              </a:tr>
              <a:tr h="624252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17:10 - 18:50</a:t>
                      </a:r>
                      <a:endParaRPr lang="pt-BR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830" marR="10830" marT="108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pt-BR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830" marR="10830" marT="108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30" marR="10830" marT="108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Estágio Supervisionado em Saúde </a:t>
                      </a:r>
                      <a:b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5- Eduardo de Paula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SALA: 107A</a:t>
                      </a:r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pt-BR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830" marR="10830" marT="108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pt-BR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830" marR="10830" marT="108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pt-BR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830" marR="10830" marT="108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9202045"/>
                  </a:ext>
                </a:extLst>
              </a:tr>
              <a:tr h="433641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19:00 - 19:50</a:t>
                      </a:r>
                      <a:endParaRPr lang="pt-BR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830" marR="10830" marT="108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Clínica e cultura</a:t>
                      </a:r>
                      <a:b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Thaís Alves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SALA: 209A</a:t>
                      </a:r>
                    </a:p>
                  </a:txBody>
                  <a:tcPr marL="10830" marR="10830" marT="108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Processos clínicos</a:t>
                      </a:r>
                      <a:b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Fabíola Fernandes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SALA: 209A</a:t>
                      </a:r>
                    </a:p>
                  </a:txBody>
                  <a:tcPr marL="10830" marR="10830" marT="108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Saúde Mental e trabalho</a:t>
                      </a:r>
                      <a:b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Eduardo de Paula Lima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SALA: 209A</a:t>
                      </a:r>
                    </a:p>
                  </a:txBody>
                  <a:tcPr marL="10830" marR="10830" marT="108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Estágio Supervisionado em Saúde </a:t>
                      </a:r>
                      <a:b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P4- Talita Rocha; </a:t>
                      </a:r>
                      <a:r>
                        <a:rPr lang="pt-BR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SALA: 209A</a:t>
                      </a:r>
                      <a:endParaRPr lang="pt-BR" sz="2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830" marR="10830" marT="108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_____________</a:t>
                      </a:r>
                      <a:endParaRPr lang="pt-BR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830" marR="10830" marT="108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14462654"/>
                  </a:ext>
                </a:extLst>
              </a:tr>
              <a:tr h="433641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19:50 - 20:40</a:t>
                      </a:r>
                      <a:endParaRPr lang="pt-BR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830" marR="10830" marT="108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Clínica e cultura</a:t>
                      </a:r>
                      <a:b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Thaís Alves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SALA: 209A</a:t>
                      </a:r>
                    </a:p>
                  </a:txBody>
                  <a:tcPr marL="10830" marR="10830" marT="108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Processos clínicos</a:t>
                      </a:r>
                      <a:b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Fabíola Fernandes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SALA: 209A</a:t>
                      </a:r>
                    </a:p>
                  </a:txBody>
                  <a:tcPr marL="10830" marR="10830" marT="108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Saúde Mental e trabalho</a:t>
                      </a:r>
                      <a:b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Eduardo de Paula Lima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SALA: 209A</a:t>
                      </a:r>
                    </a:p>
                  </a:txBody>
                  <a:tcPr marL="10830" marR="10830" marT="108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Estágio Supervisionado em Saúde </a:t>
                      </a:r>
                      <a:b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P4- Talita Rocha; </a:t>
                      </a:r>
                      <a:r>
                        <a:rPr lang="pt-BR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SALA: 209A</a:t>
                      </a:r>
                      <a:endParaRPr lang="pt-BR" sz="2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830" marR="10830" marT="108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_____________</a:t>
                      </a:r>
                      <a:endParaRPr lang="pt-BR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830" marR="10830" marT="108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8887314"/>
                  </a:ext>
                </a:extLst>
              </a:tr>
              <a:tr h="243030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pt-BR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830" marR="10830" marT="108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pt-BR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830" marR="10830" marT="108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pt-BR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830" marR="10830" marT="108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pt-BR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830" marR="10830" marT="108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pt-BR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830" marR="10830" marT="108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pt-BR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830" marR="10830" marT="108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5945707"/>
                  </a:ext>
                </a:extLst>
              </a:tr>
              <a:tr h="814863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21:00-21:50</a:t>
                      </a:r>
                      <a:endParaRPr lang="pt-BR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830" marR="10830" marT="108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Estratégias e intervenção na clínica</a:t>
                      </a:r>
                      <a:b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Marconi Martins Guedes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SALA: 209A</a:t>
                      </a:r>
                    </a:p>
                  </a:txBody>
                  <a:tcPr marL="10830" marR="10830" marT="108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Estágio Supervisionado em Saúde </a:t>
                      </a:r>
                      <a:b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 Adriana </a:t>
                      </a:r>
                      <a:r>
                        <a:rPr lang="pt-BR" sz="13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Allves</a:t>
                      </a:r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pt-BR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SALA</a:t>
                      </a:r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pt-BR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212B</a:t>
                      </a:r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; P2 - Thaís Alves; </a:t>
                      </a:r>
                      <a:r>
                        <a:rPr lang="pt-B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SALA: 112B</a:t>
                      </a:r>
                    </a:p>
                  </a:txBody>
                  <a:tcPr marL="10830" marR="10830" marT="108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Estratégias e intervenção na clínica</a:t>
                      </a:r>
                      <a:b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Marconi Martins Guedes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SALA: 209A</a:t>
                      </a:r>
                    </a:p>
                  </a:txBody>
                  <a:tcPr marL="10830" marR="10830" marT="108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Clínica e cultura</a:t>
                      </a:r>
                      <a:b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Thaís Alves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SALA: 209A</a:t>
                      </a:r>
                    </a:p>
                  </a:txBody>
                  <a:tcPr marL="10830" marR="10830" marT="108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_____________</a:t>
                      </a:r>
                      <a:endParaRPr lang="pt-BR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830" marR="10830" marT="108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458123"/>
                  </a:ext>
                </a:extLst>
              </a:tr>
              <a:tr h="814863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21:50-22:40</a:t>
                      </a:r>
                      <a:endParaRPr lang="pt-BR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830" marR="10830" marT="108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Estratégias e intervenção na clínica</a:t>
                      </a:r>
                      <a:b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Marconi Martins Guedes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SALA: 209A</a:t>
                      </a:r>
                    </a:p>
                  </a:txBody>
                  <a:tcPr marL="10830" marR="10830" marT="108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Estágio Supervisionado em Saúde </a:t>
                      </a:r>
                      <a:b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 Adriana </a:t>
                      </a:r>
                      <a:r>
                        <a:rPr lang="pt-BR" sz="13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Allves</a:t>
                      </a:r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pt-BR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SALA</a:t>
                      </a:r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pt-BR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212B</a:t>
                      </a:r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; P2 - Thaís Alves; </a:t>
                      </a:r>
                      <a:r>
                        <a:rPr lang="pt-B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SALA: 112B</a:t>
                      </a:r>
                    </a:p>
                  </a:txBody>
                  <a:tcPr marL="10830" marR="10830" marT="108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Estratégias e intervenção na clínica</a:t>
                      </a:r>
                      <a:b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Marconi Martins Guedes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SALA: 209A</a:t>
                      </a:r>
                    </a:p>
                  </a:txBody>
                  <a:tcPr marL="10830" marR="10830" marT="108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Clínica e cultura</a:t>
                      </a:r>
                      <a:b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Thaís Alves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SALA: 209A</a:t>
                      </a:r>
                    </a:p>
                  </a:txBody>
                  <a:tcPr marL="10830" marR="10830" marT="108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_____________</a:t>
                      </a:r>
                      <a:endParaRPr lang="pt-BR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830" marR="10830" marT="108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939080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3934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4"/>
          <p:cNvSpPr txBox="1">
            <a:spLocks/>
          </p:cNvSpPr>
          <p:nvPr/>
        </p:nvSpPr>
        <p:spPr>
          <a:xfrm>
            <a:off x="495300" y="0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90000"/>
              </a:lnSpc>
              <a:spcAft>
                <a:spcPts val="600"/>
              </a:spcAft>
              <a:defRPr/>
            </a:pPr>
            <a:r>
              <a:rPr lang="pt-BR" sz="3400" b="1" kern="1200" dirty="0">
                <a:latin typeface="+mj-lt"/>
                <a:ea typeface="+mj-ea"/>
                <a:cs typeface="+mj-cs"/>
              </a:rPr>
              <a:t>HORÁRIOS 2023/2 – CURSO: PSICOLOGIA</a:t>
            </a:r>
          </a:p>
          <a:p>
            <a:pPr>
              <a:lnSpc>
                <a:spcPct val="90000"/>
              </a:lnSpc>
              <a:spcAft>
                <a:spcPts val="600"/>
              </a:spcAft>
              <a:defRPr/>
            </a:pPr>
            <a:r>
              <a:rPr lang="pt-BR" sz="3400" b="1" kern="1200" cap="all" dirty="0">
                <a:latin typeface="+mj-lt"/>
                <a:ea typeface="+mj-ea"/>
                <a:cs typeface="+mj-cs"/>
              </a:rPr>
              <a:t>DÉCIMO período – noite </a:t>
            </a:r>
          </a:p>
        </p:txBody>
      </p:sp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D932FD1D-4DC4-413B-9BB1-BE931CBDA0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5860348"/>
              </p:ext>
            </p:extLst>
          </p:nvPr>
        </p:nvGraphicFramePr>
        <p:xfrm>
          <a:off x="351283" y="1066228"/>
          <a:ext cx="9203433" cy="5883612"/>
        </p:xfrm>
        <a:graphic>
          <a:graphicData uri="http://schemas.openxmlformats.org/drawingml/2006/table">
            <a:tbl>
              <a:tblPr/>
              <a:tblGrid>
                <a:gridCol w="801886">
                  <a:extLst>
                    <a:ext uri="{9D8B030D-6E8A-4147-A177-3AD203B41FA5}">
                      <a16:colId xmlns:a16="http://schemas.microsoft.com/office/drawing/2014/main" val="3431573452"/>
                    </a:ext>
                  </a:extLst>
                </a:gridCol>
                <a:gridCol w="1335423">
                  <a:extLst>
                    <a:ext uri="{9D8B030D-6E8A-4147-A177-3AD203B41FA5}">
                      <a16:colId xmlns:a16="http://schemas.microsoft.com/office/drawing/2014/main" val="3552404810"/>
                    </a:ext>
                  </a:extLst>
                </a:gridCol>
                <a:gridCol w="1528304">
                  <a:extLst>
                    <a:ext uri="{9D8B030D-6E8A-4147-A177-3AD203B41FA5}">
                      <a16:colId xmlns:a16="http://schemas.microsoft.com/office/drawing/2014/main" val="2714853353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3478737038"/>
                    </a:ext>
                  </a:extLst>
                </a:gridCol>
                <a:gridCol w="1893329">
                  <a:extLst>
                    <a:ext uri="{9D8B030D-6E8A-4147-A177-3AD203B41FA5}">
                      <a16:colId xmlns:a16="http://schemas.microsoft.com/office/drawing/2014/main" val="72343510"/>
                    </a:ext>
                  </a:extLst>
                </a:gridCol>
                <a:gridCol w="2060315">
                  <a:extLst>
                    <a:ext uri="{9D8B030D-6E8A-4147-A177-3AD203B41FA5}">
                      <a16:colId xmlns:a16="http://schemas.microsoft.com/office/drawing/2014/main" val="2351623745"/>
                    </a:ext>
                  </a:extLst>
                </a:gridCol>
              </a:tblGrid>
              <a:tr h="283298">
                <a:tc gridSpan="6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Ênfase em Psicologia e Processos Psicossociais</a:t>
                      </a:r>
                      <a:endParaRPr lang="pt-BR" sz="1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877" marR="66877" marT="33438" marB="3343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9394311"/>
                  </a:ext>
                </a:extLst>
              </a:tr>
              <a:tr h="283298">
                <a:tc gridSpan="6"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10º Período</a:t>
                      </a:r>
                      <a:endParaRPr lang="pt-BR" sz="1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877" marR="66877" marT="33438" marB="3343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3115642"/>
                  </a:ext>
                </a:extLst>
              </a:tr>
              <a:tr h="219250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Horário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66" marR="6966" marT="69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Segunda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66" marR="6966" marT="69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Terça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66" marR="6966" marT="69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Quarta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66" marR="6966" marT="69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Quinta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66" marR="6966" marT="69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Sexta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66" marR="6966" marT="69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0469451"/>
                  </a:ext>
                </a:extLst>
              </a:tr>
              <a:tr h="431052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18:00 - 18:50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66" marR="6966" marT="69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66" marR="6966" marT="69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66" marR="6966" marT="69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66" marR="6966" marT="69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66" marR="6966" marT="69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66" marR="6966" marT="69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7973661"/>
                  </a:ext>
                </a:extLst>
              </a:tr>
              <a:tr h="958851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19:00 - 19:50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66" marR="6966" marT="69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Estratégias e intervenção psicossociais</a:t>
                      </a:r>
                      <a:b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3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Tayane</a:t>
                      </a:r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Lino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SALA: 210A</a:t>
                      </a:r>
                    </a:p>
                  </a:txBody>
                  <a:tcPr marL="6966" marR="6966" marT="69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Psic. Vinculações coletivas</a:t>
                      </a:r>
                      <a:b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3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Eser</a:t>
                      </a:r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T. Pacheco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SALA: 210A</a:t>
                      </a:r>
                    </a:p>
                  </a:txBody>
                  <a:tcPr marL="6966" marR="6966" marT="69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Estratégias e intervenção psicossociais</a:t>
                      </a:r>
                      <a:b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3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Tayane</a:t>
                      </a:r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Lino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SALA: 210A</a:t>
                      </a:r>
                    </a:p>
                  </a:txBody>
                  <a:tcPr marL="6966" marR="6966" marT="69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Gestão em Processos Psicossociais</a:t>
                      </a:r>
                      <a:b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Adriana Alves de Almeida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SALA: 210A</a:t>
                      </a:r>
                    </a:p>
                  </a:txBody>
                  <a:tcPr marL="6966" marR="6966" marT="69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Gestão em Processos Psicossociais</a:t>
                      </a:r>
                      <a:b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Adriana Alves de Almeida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SALA: 210A</a:t>
                      </a:r>
                    </a:p>
                  </a:txBody>
                  <a:tcPr marL="6966" marR="6966" marT="69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6667175"/>
                  </a:ext>
                </a:extLst>
              </a:tr>
              <a:tr h="1146416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19:50 - 20:40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66" marR="6966" marT="69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Estratégias e intervenção psicossociais</a:t>
                      </a:r>
                      <a:b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3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Tayane</a:t>
                      </a:r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Lino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SALA: 210A</a:t>
                      </a:r>
                    </a:p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66" marR="6966" marT="69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Psic. Vinculações coletivas</a:t>
                      </a:r>
                      <a:b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3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Eser</a:t>
                      </a:r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T. Pacheco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SALA: 210A</a:t>
                      </a:r>
                    </a:p>
                  </a:txBody>
                  <a:tcPr marL="6966" marR="6966" marT="69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Estratégias e intervenção psicossociais</a:t>
                      </a:r>
                      <a:b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3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Tayane</a:t>
                      </a:r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Lino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SALA: 210A</a:t>
                      </a:r>
                    </a:p>
                  </a:txBody>
                  <a:tcPr marL="6966" marR="6966" marT="69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Gestão em Processos Psicossociais</a:t>
                      </a:r>
                      <a:b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Adriana Alves de Almeida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SALA: 210A</a:t>
                      </a:r>
                    </a:p>
                  </a:txBody>
                  <a:tcPr marL="6966" marR="6966" marT="69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Gestão em Processos Psicossociais</a:t>
                      </a:r>
                      <a:b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Adriana Alves de Almeida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SALA: 210A</a:t>
                      </a:r>
                    </a:p>
                  </a:txBody>
                  <a:tcPr marL="6966" marR="6966" marT="69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866678"/>
                  </a:ext>
                </a:extLst>
              </a:tr>
              <a:tr h="219250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66" marR="6966" marT="69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66" marR="6966" marT="69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66" marR="6966" marT="69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66" marR="6966" marT="69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66" marR="6966" marT="69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66" marR="6966" marT="69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353143"/>
                  </a:ext>
                </a:extLst>
              </a:tr>
              <a:tr h="958851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21:00-21:50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66" marR="6966" marT="69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Estágio em Organizações </a:t>
                      </a:r>
                      <a:b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P1 - Edson de Moura </a:t>
                      </a:r>
                    </a:p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SALA: 210A</a:t>
                      </a:r>
                    </a:p>
                  </a:txBody>
                  <a:tcPr marL="6966" marR="6966" marT="69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Estágio em Organizações </a:t>
                      </a:r>
                      <a:b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P2 - Edson de Moura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SALA: 210A</a:t>
                      </a:r>
                    </a:p>
                  </a:txBody>
                  <a:tcPr marL="6966" marR="6966" marT="69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Psic. Vinculações coletivas</a:t>
                      </a:r>
                      <a:b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3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Eser</a:t>
                      </a:r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T. Pacheco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SALA: 210A</a:t>
                      </a:r>
                    </a:p>
                  </a:txBody>
                  <a:tcPr marL="6966" marR="6966" marT="69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___________________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66" marR="6966" marT="69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___________________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66" marR="6966" marT="69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5192700"/>
                  </a:ext>
                </a:extLst>
              </a:tr>
              <a:tr h="958851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21:50-22:40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66" marR="6966" marT="69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Estágio em Organizações </a:t>
                      </a:r>
                      <a:b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P1 - Edson de Moura </a:t>
                      </a:r>
                    </a:p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SALA: 210A</a:t>
                      </a:r>
                    </a:p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66" marR="6966" marT="69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Estágio em Organizações </a:t>
                      </a:r>
                      <a:b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P2 - Edson de Moura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SALA: 210A</a:t>
                      </a:r>
                    </a:p>
                  </a:txBody>
                  <a:tcPr marL="6966" marR="6966" marT="69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Psic. Vinculações coletivas</a:t>
                      </a:r>
                      <a:b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3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Eser</a:t>
                      </a:r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T. Pacheco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SALA: 210A</a:t>
                      </a:r>
                    </a:p>
                  </a:txBody>
                  <a:tcPr marL="6966" marR="6966" marT="69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___________________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66" marR="6966" marT="69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___________________</a:t>
                      </a:r>
                      <a:endParaRPr lang="pt-BR" sz="1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66" marR="6966" marT="69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94493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84420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4"/>
          <p:cNvSpPr txBox="1">
            <a:spLocks/>
          </p:cNvSpPr>
          <p:nvPr/>
        </p:nvSpPr>
        <p:spPr>
          <a:xfrm>
            <a:off x="495300" y="18790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90000"/>
              </a:lnSpc>
              <a:spcAft>
                <a:spcPts val="600"/>
              </a:spcAft>
              <a:defRPr/>
            </a:pPr>
            <a:r>
              <a:rPr lang="pt-BR" sz="3400" b="1" kern="1200" dirty="0">
                <a:latin typeface="+mj-lt"/>
                <a:ea typeface="+mj-ea"/>
                <a:cs typeface="+mj-cs"/>
              </a:rPr>
              <a:t>HORÁRIOS 2023/2 – CURSO: PSICOLOGIA</a:t>
            </a:r>
          </a:p>
          <a:p>
            <a:pPr>
              <a:lnSpc>
                <a:spcPct val="90000"/>
              </a:lnSpc>
              <a:spcAft>
                <a:spcPts val="600"/>
              </a:spcAft>
              <a:defRPr/>
            </a:pPr>
            <a:r>
              <a:rPr lang="pt-BR" sz="3400" b="1" kern="1200" cap="all" dirty="0">
                <a:latin typeface="+mj-lt"/>
                <a:ea typeface="+mj-ea"/>
                <a:cs typeface="+mj-cs"/>
              </a:rPr>
              <a:t>DÉCIMO período – noite </a:t>
            </a:r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29474860-3B36-4F0C-9F56-207666D627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014990"/>
              </p:ext>
            </p:extLst>
          </p:nvPr>
        </p:nvGraphicFramePr>
        <p:xfrm>
          <a:off x="164468" y="1137993"/>
          <a:ext cx="9577064" cy="5459357"/>
        </p:xfrm>
        <a:graphic>
          <a:graphicData uri="http://schemas.openxmlformats.org/drawingml/2006/table">
            <a:tbl>
              <a:tblPr/>
              <a:tblGrid>
                <a:gridCol w="714990">
                  <a:extLst>
                    <a:ext uri="{9D8B030D-6E8A-4147-A177-3AD203B41FA5}">
                      <a16:colId xmlns:a16="http://schemas.microsoft.com/office/drawing/2014/main" val="1269961867"/>
                    </a:ext>
                  </a:extLst>
                </a:gridCol>
                <a:gridCol w="1706577">
                  <a:extLst>
                    <a:ext uri="{9D8B030D-6E8A-4147-A177-3AD203B41FA5}">
                      <a16:colId xmlns:a16="http://schemas.microsoft.com/office/drawing/2014/main" val="3248649310"/>
                    </a:ext>
                  </a:extLst>
                </a:gridCol>
                <a:gridCol w="2222949">
                  <a:extLst>
                    <a:ext uri="{9D8B030D-6E8A-4147-A177-3AD203B41FA5}">
                      <a16:colId xmlns:a16="http://schemas.microsoft.com/office/drawing/2014/main" val="983027872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1421060394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1172943948"/>
                    </a:ext>
                  </a:extLst>
                </a:gridCol>
                <a:gridCol w="1044116">
                  <a:extLst>
                    <a:ext uri="{9D8B030D-6E8A-4147-A177-3AD203B41FA5}">
                      <a16:colId xmlns:a16="http://schemas.microsoft.com/office/drawing/2014/main" val="2693441763"/>
                    </a:ext>
                  </a:extLst>
                </a:gridCol>
              </a:tblGrid>
              <a:tr h="244464">
                <a:tc gridSpan="6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Ênfase em Psicologia Clínica e Promoção da Saúde</a:t>
                      </a:r>
                      <a:endParaRPr lang="pt-BR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303" marR="57303" marT="28652" marB="28652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4407175"/>
                  </a:ext>
                </a:extLst>
              </a:tr>
              <a:tr h="244464">
                <a:tc gridSpan="6"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10º Período</a:t>
                      </a:r>
                      <a:endParaRPr lang="pt-BR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303" marR="57303" marT="28652" marB="28652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6471211"/>
                  </a:ext>
                </a:extLst>
              </a:tr>
              <a:tr h="192214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Horário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69" marR="5969" marT="5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Segunda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69" marR="5969" marT="5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Terça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69" marR="5969" marT="5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Quarta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69" marR="5969" marT="5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Quinta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69" marR="5969" marT="5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Sexta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69" marR="5969" marT="5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47663814"/>
                  </a:ext>
                </a:extLst>
              </a:tr>
              <a:tr h="920923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17:10 - 18:50</a:t>
                      </a:r>
                      <a:endParaRPr lang="pt-BR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69" marR="5969" marT="59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pt-BR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69" marR="5969" marT="59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Estágio Supervisionado em Saúde </a:t>
                      </a:r>
                      <a:b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P3- </a:t>
                      </a:r>
                      <a:r>
                        <a:rPr lang="pt-BR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Eser</a:t>
                      </a: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Pacheco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SALA DE REUNIÕES: CLÍNICA ESCOLA 210A</a:t>
                      </a:r>
                    </a:p>
                  </a:txBody>
                  <a:tcPr marL="5969" marR="5969" marT="59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Estágio Supervisionado em Saúde </a:t>
                      </a:r>
                      <a:b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P5- Eduardo de Paula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SALA: 107A</a:t>
                      </a: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 </a:t>
                      </a:r>
                      <a:endParaRPr lang="pt-BR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69" marR="5969" marT="59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969" marR="5969" marT="59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___________</a:t>
                      </a:r>
                      <a:endParaRPr lang="pt-BR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69" marR="5969" marT="59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5814603"/>
                  </a:ext>
                </a:extLst>
              </a:tr>
              <a:tr h="720303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19:00 - 19:50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69" marR="5969" marT="59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Clínica e cultura</a:t>
                      </a:r>
                      <a:b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Thaís Alves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SALA: 209A</a:t>
                      </a:r>
                    </a:p>
                  </a:txBody>
                  <a:tcPr marL="5969" marR="5969" marT="59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Processos clínicos</a:t>
                      </a:r>
                      <a:b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Fabíola Fernandes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SALA: 209A</a:t>
                      </a:r>
                    </a:p>
                  </a:txBody>
                  <a:tcPr marL="5969" marR="5969" marT="59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Saúde Mental e trabalho</a:t>
                      </a:r>
                      <a:b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Eduardo de Paula Lima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SALA: 209A</a:t>
                      </a:r>
                    </a:p>
                  </a:txBody>
                  <a:tcPr marL="5969" marR="5969" marT="59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Estágio Supervisionado em Saúde </a:t>
                      </a:r>
                      <a:b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P4- Talita Rocha; </a:t>
                      </a:r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SALA: 209A</a:t>
                      </a:r>
                      <a:endParaRPr lang="pt-BR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830" marR="10830" marT="108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____________</a:t>
                      </a:r>
                      <a:endParaRPr lang="pt-BR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69" marR="5969" marT="59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0650400"/>
                  </a:ext>
                </a:extLst>
              </a:tr>
              <a:tr h="720303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19:50 - 20:40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69" marR="5969" marT="59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Clínica e cultura</a:t>
                      </a:r>
                      <a:b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Thaís Alves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SALA: 209A</a:t>
                      </a:r>
                    </a:p>
                  </a:txBody>
                  <a:tcPr marL="5969" marR="5969" marT="59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Processos clínicos</a:t>
                      </a:r>
                      <a:b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Fabíola Fernandes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SALA: 209A</a:t>
                      </a:r>
                    </a:p>
                  </a:txBody>
                  <a:tcPr marL="5969" marR="5969" marT="59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Saúde Mental e trabalho</a:t>
                      </a:r>
                      <a:b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Eduardo de Paula Lima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SALA: 209A</a:t>
                      </a:r>
                    </a:p>
                  </a:txBody>
                  <a:tcPr marL="5969" marR="5969" marT="59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Estágio Supervisionado em Saúde </a:t>
                      </a:r>
                      <a:b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P4- Talita Rocha; </a:t>
                      </a:r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SALA: 209A</a:t>
                      </a:r>
                      <a:endParaRPr lang="pt-BR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830" marR="10830" marT="108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____________</a:t>
                      </a:r>
                      <a:endParaRPr lang="pt-BR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69" marR="5969" marT="59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33364545"/>
                  </a:ext>
                </a:extLst>
              </a:tr>
              <a:tr h="192214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69" marR="5969" marT="59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69" marR="5969" marT="59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69" marR="5969" marT="59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69" marR="5969" marT="59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69" marR="5969" marT="59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69" marR="5969" marT="59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9935547"/>
                  </a:ext>
                </a:extLst>
              </a:tr>
              <a:tr h="1112236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21:00-21:50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69" marR="5969" marT="59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Estratégias e intervenção na clínica</a:t>
                      </a:r>
                      <a:b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Marconi Martins Guedes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SALA: 209A</a:t>
                      </a:r>
                    </a:p>
                  </a:txBody>
                  <a:tcPr marL="5969" marR="5969" marT="59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Estágio Supervisionado em Saúde </a:t>
                      </a:r>
                      <a:b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 Adriana </a:t>
                      </a:r>
                      <a:r>
                        <a:rPr lang="pt-BR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Allves</a:t>
                      </a: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SALA</a:t>
                      </a: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212B</a:t>
                      </a: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; </a:t>
                      </a:r>
                    </a:p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P2 - Thaís Alves; </a:t>
                      </a:r>
                      <a:r>
                        <a:rPr lang="pt-BR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SALA: 112B</a:t>
                      </a:r>
                    </a:p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P3 – Ronaldo Santhiago </a:t>
                      </a:r>
                      <a:r>
                        <a:rPr lang="pt-BR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SALA: 209A</a:t>
                      </a:r>
                    </a:p>
                  </a:txBody>
                  <a:tcPr marL="5969" marR="5969" marT="59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Estratégias e intervenção na clínica</a:t>
                      </a:r>
                      <a:b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Marconi Martins Guedes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SALA: 209A</a:t>
                      </a:r>
                    </a:p>
                  </a:txBody>
                  <a:tcPr marL="5969" marR="5969" marT="59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Clínica e cultura</a:t>
                      </a:r>
                      <a:b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Thaís Alves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SALA: 209A</a:t>
                      </a:r>
                    </a:p>
                  </a:txBody>
                  <a:tcPr marL="5969" marR="5969" marT="59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____________</a:t>
                      </a:r>
                      <a:endParaRPr lang="pt-BR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69" marR="5969" marT="59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1067138"/>
                  </a:ext>
                </a:extLst>
              </a:tr>
              <a:tr h="1112236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21:50-22:40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69" marR="5969" marT="59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Estratégias e intervenção na clínica</a:t>
                      </a:r>
                      <a:b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Marconi Martins Guedes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SALA: 209A</a:t>
                      </a:r>
                    </a:p>
                  </a:txBody>
                  <a:tcPr marL="5969" marR="5969" marT="59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Estágio Supervisionado em Saúde </a:t>
                      </a:r>
                      <a:b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 Adriana </a:t>
                      </a:r>
                      <a:r>
                        <a:rPr lang="pt-BR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Allves</a:t>
                      </a: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SALA</a:t>
                      </a: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212B</a:t>
                      </a: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; </a:t>
                      </a:r>
                    </a:p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P2 - Thaís Alves; </a:t>
                      </a:r>
                      <a:r>
                        <a:rPr lang="pt-BR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SALA: 112B</a:t>
                      </a:r>
                    </a:p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P3 – Ronaldo Santhiago </a:t>
                      </a:r>
                      <a:r>
                        <a:rPr lang="pt-BR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SALA: 209A</a:t>
                      </a:r>
                    </a:p>
                  </a:txBody>
                  <a:tcPr marL="5969" marR="5969" marT="59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Estratégias e intervenção na clínica</a:t>
                      </a:r>
                      <a:b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Marconi Martins Guedes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SALA: 209A</a:t>
                      </a:r>
                    </a:p>
                  </a:txBody>
                  <a:tcPr marL="5969" marR="5969" marT="59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Clínica e cultura</a:t>
                      </a:r>
                      <a:b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Thaís Alves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SALA: 209A</a:t>
                      </a:r>
                    </a:p>
                  </a:txBody>
                  <a:tcPr marL="5969" marR="5969" marT="59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____________</a:t>
                      </a:r>
                      <a:endParaRPr lang="pt-BR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69" marR="5969" marT="59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3379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37330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4"/>
          <p:cNvSpPr txBox="1">
            <a:spLocks/>
          </p:cNvSpPr>
          <p:nvPr/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90000"/>
              </a:lnSpc>
              <a:spcAft>
                <a:spcPts val="600"/>
              </a:spcAft>
              <a:defRPr/>
            </a:pPr>
            <a:r>
              <a:rPr lang="pt-BR" sz="3400" b="1" kern="1200">
                <a:latin typeface="+mj-lt"/>
                <a:ea typeface="+mj-ea"/>
                <a:cs typeface="+mj-cs"/>
              </a:rPr>
              <a:t>HORÁRIOS 2023/2 – CURSO: PSICOLOGIA</a:t>
            </a:r>
          </a:p>
          <a:p>
            <a:pPr>
              <a:lnSpc>
                <a:spcPct val="90000"/>
              </a:lnSpc>
              <a:spcAft>
                <a:spcPts val="600"/>
              </a:spcAft>
              <a:defRPr/>
            </a:pPr>
            <a:r>
              <a:rPr lang="pt-BR" sz="3400" b="1" kern="1200" cap="all">
                <a:latin typeface="+mj-lt"/>
                <a:ea typeface="+mj-ea"/>
                <a:cs typeface="+mj-cs"/>
              </a:rPr>
              <a:t>PRIMEIRO período – noite </a:t>
            </a:r>
          </a:p>
        </p:txBody>
      </p:sp>
      <p:graphicFrame>
        <p:nvGraphicFramePr>
          <p:cNvPr id="9" name="Tabela 8">
            <a:extLst>
              <a:ext uri="{FF2B5EF4-FFF2-40B4-BE49-F238E27FC236}">
                <a16:creationId xmlns:a16="http://schemas.microsoft.com/office/drawing/2014/main" id="{AC94EC1F-07C7-4DA6-A6EA-AC60FC2082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3467565"/>
              </p:ext>
            </p:extLst>
          </p:nvPr>
        </p:nvGraphicFramePr>
        <p:xfrm>
          <a:off x="495540" y="1417638"/>
          <a:ext cx="9243247" cy="5349848"/>
        </p:xfrm>
        <a:graphic>
          <a:graphicData uri="http://schemas.openxmlformats.org/drawingml/2006/table">
            <a:tbl>
              <a:tblPr/>
              <a:tblGrid>
                <a:gridCol w="780349">
                  <a:extLst>
                    <a:ext uri="{9D8B030D-6E8A-4147-A177-3AD203B41FA5}">
                      <a16:colId xmlns:a16="http://schemas.microsoft.com/office/drawing/2014/main" val="1595036786"/>
                    </a:ext>
                  </a:extLst>
                </a:gridCol>
                <a:gridCol w="2004981">
                  <a:extLst>
                    <a:ext uri="{9D8B030D-6E8A-4147-A177-3AD203B41FA5}">
                      <a16:colId xmlns:a16="http://schemas.microsoft.com/office/drawing/2014/main" val="2390644484"/>
                    </a:ext>
                  </a:extLst>
                </a:gridCol>
                <a:gridCol w="1481392">
                  <a:extLst>
                    <a:ext uri="{9D8B030D-6E8A-4147-A177-3AD203B41FA5}">
                      <a16:colId xmlns:a16="http://schemas.microsoft.com/office/drawing/2014/main" val="2964960569"/>
                    </a:ext>
                  </a:extLst>
                </a:gridCol>
                <a:gridCol w="1926112">
                  <a:extLst>
                    <a:ext uri="{9D8B030D-6E8A-4147-A177-3AD203B41FA5}">
                      <a16:colId xmlns:a16="http://schemas.microsoft.com/office/drawing/2014/main" val="1942595745"/>
                    </a:ext>
                  </a:extLst>
                </a:gridCol>
                <a:gridCol w="1569021">
                  <a:extLst>
                    <a:ext uri="{9D8B030D-6E8A-4147-A177-3AD203B41FA5}">
                      <a16:colId xmlns:a16="http://schemas.microsoft.com/office/drawing/2014/main" val="1291738962"/>
                    </a:ext>
                  </a:extLst>
                </a:gridCol>
                <a:gridCol w="1481392">
                  <a:extLst>
                    <a:ext uri="{9D8B030D-6E8A-4147-A177-3AD203B41FA5}">
                      <a16:colId xmlns:a16="http://schemas.microsoft.com/office/drawing/2014/main" val="383466972"/>
                    </a:ext>
                  </a:extLst>
                </a:gridCol>
              </a:tblGrid>
              <a:tr h="311553">
                <a:tc gridSpan="6"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Período</a:t>
                      </a:r>
                      <a:endParaRPr lang="pt-BR" sz="2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3825" marR="113825" marT="56912" marB="56912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8310088"/>
                  </a:ext>
                </a:extLst>
              </a:tr>
              <a:tr h="219246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Horário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857" marR="11857" marT="118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Segunda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857" marR="11857" marT="118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Terça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857" marR="11857" marT="118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Quarta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857" marR="11857" marT="118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Quinta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857" marR="11857" marT="118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Sexta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857" marR="11857" marT="118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6886770"/>
                  </a:ext>
                </a:extLst>
              </a:tr>
              <a:tr h="417624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18:00 - 18:50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857" marR="11857" marT="1185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857" marR="11857" marT="1185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857" marR="11857" marT="1185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857" marR="11857" marT="1185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857" marR="11857" marT="1185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857" marR="11857" marT="1185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7508751"/>
                  </a:ext>
                </a:extLst>
              </a:tr>
              <a:tr h="940054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19:00 - 19:50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857" marR="11857" marT="1185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___________________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857" marR="11857" marT="1185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Processos Psicológicos</a:t>
                      </a:r>
                      <a:b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Talita Rocha</a:t>
                      </a:r>
                    </a:p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SALA: 106A</a:t>
                      </a:r>
                      <a:endParaRPr lang="pt-BR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857" marR="11857" marT="1185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História da Psicologia</a:t>
                      </a:r>
                      <a:b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Adriana Alves Almeida</a:t>
                      </a:r>
                    </a:p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1" i="0" u="none" strike="noStrike" dirty="0">
                          <a:effectLst/>
                          <a:latin typeface="+mj-lt"/>
                        </a:rPr>
                        <a:t>SALA: 106A</a:t>
                      </a:r>
                    </a:p>
                  </a:txBody>
                  <a:tcPr marL="11857" marR="11857" marT="1185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Ética profissional</a:t>
                      </a:r>
                      <a:b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Henriqueta Couto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SALA: 106A</a:t>
                      </a:r>
                    </a:p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857" marR="11857" marT="1185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Anatomia e Neuroanatomia</a:t>
                      </a:r>
                      <a:b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Marcelo Teixeira</a:t>
                      </a:r>
                    </a:p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SALA: 106A</a:t>
                      </a:r>
                      <a:endParaRPr lang="pt-BR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857" marR="11857" marT="1185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1722471"/>
                  </a:ext>
                </a:extLst>
              </a:tr>
              <a:tr h="940054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19:50 - 20:40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857" marR="11857" marT="1185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___________________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857" marR="11857" marT="1185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Processos Psicológicos</a:t>
                      </a:r>
                      <a:b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Talita Rocha</a:t>
                      </a:r>
                    </a:p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SALA: 106A</a:t>
                      </a:r>
                      <a:endParaRPr lang="pt-BR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857" marR="11857" marT="1185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História da Psicologia</a:t>
                      </a:r>
                      <a:b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Adriana Alves Almeida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SALA: 106A</a:t>
                      </a:r>
                    </a:p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857" marR="11857" marT="1185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Ética profissional</a:t>
                      </a:r>
                      <a:b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Henriqueta Couto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SALA: 106A</a:t>
                      </a:r>
                    </a:p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857" marR="11857" marT="1185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Anatomia e Neuroanatomia</a:t>
                      </a:r>
                      <a:b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Marcelo Teixeira</a:t>
                      </a:r>
                    </a:p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SALA: 106A</a:t>
                      </a:r>
                      <a:endParaRPr lang="pt-BR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857" marR="11857" marT="1185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84358565"/>
                  </a:ext>
                </a:extLst>
              </a:tr>
              <a:tr h="219246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857" marR="11857" marT="1185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857" marR="11857" marT="1185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857" marR="11857" marT="1185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857" marR="11857" marT="1185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pt-BR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857" marR="11857" marT="1185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pt-BR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857" marR="11857" marT="1185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4693054"/>
                  </a:ext>
                </a:extLst>
              </a:tr>
              <a:tr h="1143220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21:00-21:50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857" marR="11857" marT="1185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___________________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857" marR="11857" marT="1185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Anatomia e Neuroanatomia</a:t>
                      </a:r>
                      <a:b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Marcelo Teixeira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SALA: 106A</a:t>
                      </a:r>
                    </a:p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857" marR="11857" marT="1185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Projetos e Práticas Aplicados - I</a:t>
                      </a:r>
                      <a:b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Rúbia Maria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SALA: 106A</a:t>
                      </a:r>
                    </a:p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857" marR="11857" marT="1185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Processos Psicológicos</a:t>
                      </a:r>
                      <a:b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Talita Rocha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SALA: 106A</a:t>
                      </a:r>
                    </a:p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857" marR="11857" marT="1185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História da Psicologia</a:t>
                      </a:r>
                      <a:b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Adriana Alves Almeida</a:t>
                      </a:r>
                    </a:p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SALA: 106A</a:t>
                      </a:r>
                      <a:endParaRPr lang="pt-BR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857" marR="11857" marT="1185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2062542"/>
                  </a:ext>
                </a:extLst>
              </a:tr>
              <a:tr h="1143220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21:50-22:40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857" marR="11857" marT="1185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___________________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857" marR="11857" marT="1185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Anatomia e Neuroanatomia</a:t>
                      </a:r>
                      <a:b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Marcelo Teixeira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SALA: 106A</a:t>
                      </a:r>
                      <a:endParaRPr lang="pt-BR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857" marR="11857" marT="1185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Projetos e Práticas Aplicados - I</a:t>
                      </a:r>
                      <a:b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Rúbia Maria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SALA: 106A</a:t>
                      </a:r>
                      <a:endParaRPr lang="pt-BR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857" marR="11857" marT="1185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Processos Psicológicos</a:t>
                      </a:r>
                      <a:b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Talita Rocha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SALA: 106A</a:t>
                      </a:r>
                      <a:endParaRPr lang="pt-BR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857" marR="11857" marT="1185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História da Psicologia</a:t>
                      </a:r>
                      <a:b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Adriana Alves Almeida</a:t>
                      </a:r>
                    </a:p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SALA: 106A</a:t>
                      </a:r>
                      <a:endParaRPr lang="pt-BR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857" marR="11857" marT="1185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09816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692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4"/>
          <p:cNvSpPr txBox="1">
            <a:spLocks/>
          </p:cNvSpPr>
          <p:nvPr/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90000"/>
              </a:lnSpc>
              <a:spcAft>
                <a:spcPts val="600"/>
              </a:spcAft>
              <a:defRPr/>
            </a:pPr>
            <a:r>
              <a:rPr lang="pt-BR" sz="3400" b="1" kern="1200" dirty="0">
                <a:latin typeface="+mj-lt"/>
                <a:ea typeface="+mj-ea"/>
                <a:cs typeface="+mj-cs"/>
              </a:rPr>
              <a:t>HORÁRIOS 2023/2 – CURSO: PSICOLOGIA</a:t>
            </a:r>
          </a:p>
          <a:p>
            <a:pPr>
              <a:lnSpc>
                <a:spcPct val="90000"/>
              </a:lnSpc>
              <a:spcAft>
                <a:spcPts val="600"/>
              </a:spcAft>
              <a:defRPr/>
            </a:pPr>
            <a:r>
              <a:rPr lang="pt-BR" sz="3400" b="1" kern="1200" cap="all" dirty="0">
                <a:latin typeface="+mj-lt"/>
                <a:ea typeface="+mj-ea"/>
                <a:cs typeface="+mj-cs"/>
              </a:rPr>
              <a:t>SEGUNDO período – noite </a:t>
            </a:r>
          </a:p>
        </p:txBody>
      </p:sp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8C710364-252C-4927-AD93-20C23801A5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7253699"/>
              </p:ext>
            </p:extLst>
          </p:nvPr>
        </p:nvGraphicFramePr>
        <p:xfrm>
          <a:off x="311881" y="1417638"/>
          <a:ext cx="9282237" cy="4966151"/>
        </p:xfrm>
        <a:graphic>
          <a:graphicData uri="http://schemas.openxmlformats.org/drawingml/2006/table">
            <a:tbl>
              <a:tblPr/>
              <a:tblGrid>
                <a:gridCol w="711469">
                  <a:extLst>
                    <a:ext uri="{9D8B030D-6E8A-4147-A177-3AD203B41FA5}">
                      <a16:colId xmlns:a16="http://schemas.microsoft.com/office/drawing/2014/main" val="1968534340"/>
                    </a:ext>
                  </a:extLst>
                </a:gridCol>
                <a:gridCol w="2447193">
                  <a:extLst>
                    <a:ext uri="{9D8B030D-6E8A-4147-A177-3AD203B41FA5}">
                      <a16:colId xmlns:a16="http://schemas.microsoft.com/office/drawing/2014/main" val="4196774983"/>
                    </a:ext>
                  </a:extLst>
                </a:gridCol>
                <a:gridCol w="1468475">
                  <a:extLst>
                    <a:ext uri="{9D8B030D-6E8A-4147-A177-3AD203B41FA5}">
                      <a16:colId xmlns:a16="http://schemas.microsoft.com/office/drawing/2014/main" val="1340548194"/>
                    </a:ext>
                  </a:extLst>
                </a:gridCol>
                <a:gridCol w="1750107">
                  <a:extLst>
                    <a:ext uri="{9D8B030D-6E8A-4147-A177-3AD203B41FA5}">
                      <a16:colId xmlns:a16="http://schemas.microsoft.com/office/drawing/2014/main" val="4227712988"/>
                    </a:ext>
                  </a:extLst>
                </a:gridCol>
                <a:gridCol w="1828004">
                  <a:extLst>
                    <a:ext uri="{9D8B030D-6E8A-4147-A177-3AD203B41FA5}">
                      <a16:colId xmlns:a16="http://schemas.microsoft.com/office/drawing/2014/main" val="3427419023"/>
                    </a:ext>
                  </a:extLst>
                </a:gridCol>
                <a:gridCol w="1076989">
                  <a:extLst>
                    <a:ext uri="{9D8B030D-6E8A-4147-A177-3AD203B41FA5}">
                      <a16:colId xmlns:a16="http://schemas.microsoft.com/office/drawing/2014/main" val="157590177"/>
                    </a:ext>
                  </a:extLst>
                </a:gridCol>
              </a:tblGrid>
              <a:tr h="313654">
                <a:tc gridSpan="6"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Período</a:t>
                      </a:r>
                      <a:endParaRPr lang="pt-BR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0502" marR="110502" marT="55251" marB="5525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2065994"/>
                  </a:ext>
                </a:extLst>
              </a:tr>
              <a:tr h="226753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Horário</a:t>
                      </a:r>
                      <a:endParaRPr lang="pt-BR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511" marR="11511" marT="11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Segunda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511" marR="11511" marT="11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Terça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511" marR="11511" marT="11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Quarta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511" marR="11511" marT="11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Quinta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511" marR="11511" marT="11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Sexta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511" marR="11511" marT="115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043958"/>
                  </a:ext>
                </a:extLst>
              </a:tr>
              <a:tr h="404599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18:00 - 18:50</a:t>
                      </a:r>
                      <a:endParaRPr lang="pt-BR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511" marR="11511" marT="115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511" marR="11511" marT="115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511" marR="11511" marT="115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pt-BR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511" marR="11511" marT="115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511" marR="11511" marT="115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511" marR="11511" marT="115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3450208"/>
                  </a:ext>
                </a:extLst>
              </a:tr>
              <a:tr h="861490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19:00 - 19:50</a:t>
                      </a:r>
                      <a:endParaRPr lang="pt-BR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511" marR="11511" marT="115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Neurofisiologia e neurociências aplicada à psicologia</a:t>
                      </a:r>
                      <a:b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Marcelo Teixeira</a:t>
                      </a: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SALA: 105A</a:t>
                      </a:r>
                    </a:p>
                  </a:txBody>
                  <a:tcPr marL="11511" marR="11511" marT="115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Projetos e Práticas Aplicados -II</a:t>
                      </a:r>
                      <a:b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Rúbia Maria</a:t>
                      </a:r>
                    </a:p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SALA: 105A</a:t>
                      </a:r>
                      <a:endParaRPr lang="pt-BR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511" marR="11511" marT="115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Psicol. Exp. e </a:t>
                      </a:r>
                      <a:r>
                        <a:rPr lang="pt-BR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comport</a:t>
                      </a: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humano</a:t>
                      </a:r>
                      <a:b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Talita Rocha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SALA: 105A</a:t>
                      </a:r>
                      <a:endParaRPr lang="pt-BR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511" marR="11511" marT="115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___________________</a:t>
                      </a:r>
                      <a:endParaRPr lang="pt-BR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511" marR="11511" marT="115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Antropologia Filosófica</a:t>
                      </a:r>
                      <a:b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EAD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511" marR="11511" marT="115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0020010"/>
                  </a:ext>
                </a:extLst>
              </a:tr>
              <a:tr h="1013507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19:50 - 20:40</a:t>
                      </a:r>
                      <a:endParaRPr lang="pt-BR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511" marR="11511" marT="115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Neurofisiologia e neurociências aplicada à psicologia</a:t>
                      </a:r>
                      <a:b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Marcelo Teixeira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SALA: 105A</a:t>
                      </a:r>
                    </a:p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511" marR="11511" marT="115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Projetos e Práticas Aplicados - II</a:t>
                      </a:r>
                      <a:b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Rúbia Maria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SALA: 105A</a:t>
                      </a:r>
                      <a:endParaRPr lang="pt-BR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511" marR="11511" marT="115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Psicol. Exp. e </a:t>
                      </a:r>
                      <a:r>
                        <a:rPr lang="pt-BR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comport</a:t>
                      </a: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humano</a:t>
                      </a:r>
                      <a:b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Talita Rocha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SALA: 105A</a:t>
                      </a:r>
                      <a:endParaRPr lang="pt-BR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511" marR="11511" marT="115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___________________</a:t>
                      </a:r>
                      <a:endParaRPr lang="pt-BR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511" marR="11511" marT="115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Antropologia Filosófica</a:t>
                      </a:r>
                      <a:b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EAD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511" marR="11511" marT="115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359012"/>
                  </a:ext>
                </a:extLst>
              </a:tr>
              <a:tr h="226753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pt-BR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511" marR="11511" marT="115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511" marR="11511" marT="115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511" marR="11511" marT="115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511" marR="11511" marT="115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pt-BR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511" marR="11511" marT="115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511" marR="11511" marT="115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756494"/>
                  </a:ext>
                </a:extLst>
              </a:tr>
              <a:tr h="906477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21:00-21:50</a:t>
                      </a:r>
                      <a:endParaRPr lang="pt-BR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511" marR="11511" marT="115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Psic. Desenvolvimento - Infância</a:t>
                      </a:r>
                      <a:b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Priscilla </a:t>
                      </a:r>
                      <a:r>
                        <a:rPr lang="pt-BR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Ohno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1" i="0" u="none" strike="noStrike" dirty="0">
                          <a:effectLst/>
                          <a:latin typeface="+mj-lt"/>
                        </a:rPr>
                        <a:t>SALA: 105A</a:t>
                      </a:r>
                    </a:p>
                  </a:txBody>
                  <a:tcPr marL="11511" marR="11511" marT="115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Psicol. Exp. e </a:t>
                      </a:r>
                      <a:r>
                        <a:rPr lang="pt-BR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comport</a:t>
                      </a: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humano</a:t>
                      </a:r>
                      <a:b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Talita Rocha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SALA: 105A</a:t>
                      </a:r>
                      <a:endParaRPr lang="pt-BR" sz="1200" b="1" i="0" u="none" strike="noStrike" dirty="0">
                        <a:effectLst/>
                        <a:latin typeface="+mj-lt"/>
                      </a:endParaRPr>
                    </a:p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511" marR="11511" marT="115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Psic. Desenvolvimento - Infância</a:t>
                      </a:r>
                      <a:b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Priscilla </a:t>
                      </a:r>
                      <a:r>
                        <a:rPr lang="pt-BR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Ohno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SALA: 105A</a:t>
                      </a:r>
                      <a:endParaRPr lang="pt-BR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511" marR="11511" marT="115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___________________</a:t>
                      </a:r>
                      <a:endParaRPr lang="pt-BR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511" marR="11511" marT="115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Gestão e Inovação</a:t>
                      </a:r>
                      <a:b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EAD</a:t>
                      </a:r>
                      <a:endParaRPr lang="pt-BR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511" marR="11511" marT="115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9998577"/>
                  </a:ext>
                </a:extLst>
              </a:tr>
              <a:tr h="861490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21:50-22:40</a:t>
                      </a:r>
                      <a:endParaRPr lang="pt-BR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511" marR="11511" marT="115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Psic. Desenvolvimento - Infância</a:t>
                      </a:r>
                      <a:b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Priscilla </a:t>
                      </a:r>
                      <a:r>
                        <a:rPr lang="pt-BR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Ohno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SALA: 105A</a:t>
                      </a:r>
                      <a:endParaRPr lang="pt-BR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511" marR="11511" marT="115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Psicol. Exp. e </a:t>
                      </a:r>
                      <a:r>
                        <a:rPr lang="pt-BR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comport</a:t>
                      </a: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humano</a:t>
                      </a:r>
                      <a:b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Talita Rocha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SALA: 105A</a:t>
                      </a:r>
                      <a:endParaRPr lang="pt-BR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511" marR="11511" marT="115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Psic. Desenvolvimento - Infância</a:t>
                      </a:r>
                      <a:b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Priscilla </a:t>
                      </a:r>
                      <a:r>
                        <a:rPr lang="pt-BR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Ohno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SALA: 105A</a:t>
                      </a:r>
                      <a:endParaRPr lang="pt-BR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511" marR="11511" marT="115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___________________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511" marR="11511" marT="115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Gestão e Inovação</a:t>
                      </a:r>
                      <a:b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EAD</a:t>
                      </a:r>
                      <a:endParaRPr lang="pt-BR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511" marR="11511" marT="115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571849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47587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4"/>
          <p:cNvSpPr txBox="1">
            <a:spLocks/>
          </p:cNvSpPr>
          <p:nvPr/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90000"/>
              </a:lnSpc>
              <a:spcAft>
                <a:spcPts val="600"/>
              </a:spcAft>
              <a:defRPr/>
            </a:pPr>
            <a:r>
              <a:rPr lang="pt-BR" sz="3400" b="1" kern="1200" dirty="0">
                <a:latin typeface="+mj-lt"/>
                <a:ea typeface="+mj-ea"/>
                <a:cs typeface="+mj-cs"/>
              </a:rPr>
              <a:t>HORÁRIOS 2023/2 – CURSO: PSICOLOGIA</a:t>
            </a:r>
          </a:p>
          <a:p>
            <a:pPr>
              <a:lnSpc>
                <a:spcPct val="90000"/>
              </a:lnSpc>
              <a:spcAft>
                <a:spcPts val="600"/>
              </a:spcAft>
              <a:defRPr/>
            </a:pPr>
            <a:r>
              <a:rPr lang="pt-BR" sz="3400" b="1" kern="1200" cap="all" dirty="0">
                <a:latin typeface="+mj-lt"/>
                <a:ea typeface="+mj-ea"/>
                <a:cs typeface="+mj-cs"/>
              </a:rPr>
              <a:t>TERCEIRO período – noite </a:t>
            </a:r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37C9830A-A834-4F2E-8076-B2B5703931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2934839"/>
              </p:ext>
            </p:extLst>
          </p:nvPr>
        </p:nvGraphicFramePr>
        <p:xfrm>
          <a:off x="352264" y="1417638"/>
          <a:ext cx="9201472" cy="5180974"/>
        </p:xfrm>
        <a:graphic>
          <a:graphicData uri="http://schemas.openxmlformats.org/drawingml/2006/table">
            <a:tbl>
              <a:tblPr/>
              <a:tblGrid>
                <a:gridCol w="712328">
                  <a:extLst>
                    <a:ext uri="{9D8B030D-6E8A-4147-A177-3AD203B41FA5}">
                      <a16:colId xmlns:a16="http://schemas.microsoft.com/office/drawing/2014/main" val="1531987066"/>
                    </a:ext>
                  </a:extLst>
                </a:gridCol>
                <a:gridCol w="1432256">
                  <a:extLst>
                    <a:ext uri="{9D8B030D-6E8A-4147-A177-3AD203B41FA5}">
                      <a16:colId xmlns:a16="http://schemas.microsoft.com/office/drawing/2014/main" val="3272296708"/>
                    </a:ext>
                  </a:extLst>
                </a:gridCol>
                <a:gridCol w="1786220">
                  <a:extLst>
                    <a:ext uri="{9D8B030D-6E8A-4147-A177-3AD203B41FA5}">
                      <a16:colId xmlns:a16="http://schemas.microsoft.com/office/drawing/2014/main" val="3605416290"/>
                    </a:ext>
                  </a:extLst>
                </a:gridCol>
                <a:gridCol w="1786220">
                  <a:extLst>
                    <a:ext uri="{9D8B030D-6E8A-4147-A177-3AD203B41FA5}">
                      <a16:colId xmlns:a16="http://schemas.microsoft.com/office/drawing/2014/main" val="3566258149"/>
                    </a:ext>
                  </a:extLst>
                </a:gridCol>
                <a:gridCol w="1758223">
                  <a:extLst>
                    <a:ext uri="{9D8B030D-6E8A-4147-A177-3AD203B41FA5}">
                      <a16:colId xmlns:a16="http://schemas.microsoft.com/office/drawing/2014/main" val="2115515717"/>
                    </a:ext>
                  </a:extLst>
                </a:gridCol>
                <a:gridCol w="1726225">
                  <a:extLst>
                    <a:ext uri="{9D8B030D-6E8A-4147-A177-3AD203B41FA5}">
                      <a16:colId xmlns:a16="http://schemas.microsoft.com/office/drawing/2014/main" val="3453039333"/>
                    </a:ext>
                  </a:extLst>
                </a:gridCol>
              </a:tblGrid>
              <a:tr h="283015">
                <a:tc gridSpan="6"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Período</a:t>
                      </a:r>
                      <a:endParaRPr lang="pt-BR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1607" marR="111607" marT="55804" marB="5580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1856507"/>
                  </a:ext>
                </a:extLst>
              </a:tr>
              <a:tr h="204602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Horário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626" marR="11626" marT="116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Segunda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626" marR="11626" marT="116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Terça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626" marR="11626" marT="116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Quarta</a:t>
                      </a:r>
                      <a:endParaRPr lang="pt-BR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626" marR="11626" marT="116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Quinta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626" marR="11626" marT="116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Sexta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626" marR="11626" marT="116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4906823"/>
                  </a:ext>
                </a:extLst>
              </a:tr>
              <a:tr h="365076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18:00 - 18:50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626" marR="11626" marT="1162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626" marR="11626" marT="1162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626" marR="11626" marT="1162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pt-BR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626" marR="11626" marT="1162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pt-BR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626" marR="11626" marT="1162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626" marR="11626" marT="1162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309084"/>
                  </a:ext>
                </a:extLst>
              </a:tr>
              <a:tr h="1024974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19:00 - 19:50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626" marR="11626" marT="1162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Ética e Ética profissional</a:t>
                      </a:r>
                      <a:b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Henriqueta Couto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SALA: 217A</a:t>
                      </a:r>
                      <a:endParaRPr lang="pt-BR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626" marR="11626" marT="1162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Neurofisiologia e neurociências</a:t>
                      </a:r>
                      <a:b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Marcelo Teixeira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SALA: 217A</a:t>
                      </a:r>
                      <a:endParaRPr lang="pt-BR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626" marR="11626" marT="1162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Psicologia da Educação</a:t>
                      </a:r>
                      <a:b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Fabíola Fernandes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SALA: 217A</a:t>
                      </a:r>
                      <a:endParaRPr lang="pt-BR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626" marR="11626" marT="1162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Projetos Aplicados à Comunidade III</a:t>
                      </a:r>
                      <a:b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Flávio Santos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SALA: 217A</a:t>
                      </a:r>
                      <a:endParaRPr lang="pt-BR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626" marR="11626" marT="1162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Psicol. </a:t>
                      </a:r>
                      <a:r>
                        <a:rPr lang="pt-BR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Empreend</a:t>
                      </a: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</a:t>
                      </a:r>
                      <a:r>
                        <a:rPr lang="pt-BR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Respons</a:t>
                      </a: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Social</a:t>
                      </a:r>
                      <a:b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Cristiane Chaves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SALA: 217A</a:t>
                      </a:r>
                      <a:endParaRPr lang="pt-BR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626" marR="11626" marT="1162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3866816"/>
                  </a:ext>
                </a:extLst>
              </a:tr>
              <a:tr h="1024974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19:50 - 20:40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626" marR="11626" marT="1162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Ética e Ética profissional</a:t>
                      </a:r>
                      <a:b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Henriqueta Couto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SALA: 217A</a:t>
                      </a:r>
                      <a:endParaRPr lang="pt-BR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626" marR="11626" marT="1162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Neurofisiologia e neurociências</a:t>
                      </a:r>
                      <a:b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Marcelo Teixeira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SALA: 217A</a:t>
                      </a:r>
                      <a:endParaRPr lang="pt-BR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626" marR="11626" marT="1162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Psicologia da Educação</a:t>
                      </a:r>
                      <a:b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Fabíola Fernandes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SALA: 217A</a:t>
                      </a:r>
                      <a:endParaRPr lang="pt-BR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626" marR="11626" marT="1162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Projetos Aplicados à Comunidade III</a:t>
                      </a:r>
                      <a:b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Flávio Santos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SALA: 217A</a:t>
                      </a:r>
                      <a:endParaRPr lang="pt-BR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626" marR="11626" marT="1162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Psicol. </a:t>
                      </a:r>
                      <a:r>
                        <a:rPr lang="pt-BR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Empreend</a:t>
                      </a: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</a:t>
                      </a:r>
                      <a:r>
                        <a:rPr lang="pt-BR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Respons</a:t>
                      </a: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Social</a:t>
                      </a:r>
                      <a:b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Cristiane Chaves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SALA: 217A</a:t>
                      </a:r>
                      <a:endParaRPr lang="pt-BR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626" marR="11626" marT="1162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98571193"/>
                  </a:ext>
                </a:extLst>
              </a:tr>
              <a:tr h="204602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626" marR="11626" marT="1162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626" marR="11626" marT="1162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626" marR="11626" marT="1162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626" marR="11626" marT="1162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626" marR="11626" marT="1162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626" marR="11626" marT="1162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062552"/>
                  </a:ext>
                </a:extLst>
              </a:tr>
              <a:tr h="1024974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21:00-21:50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626" marR="11626" marT="1162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Neurofisiologia e neurociências</a:t>
                      </a:r>
                      <a:b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Marcelo Teixeira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SALA: 217A</a:t>
                      </a:r>
                      <a:endParaRPr lang="pt-BR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626" marR="11626" marT="1162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Psicologia da Educação</a:t>
                      </a:r>
                      <a:b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Fabíola Fernandes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SALA: 217A</a:t>
                      </a:r>
                      <a:endParaRPr lang="pt-BR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626" marR="11626" marT="1162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Psic. </a:t>
                      </a:r>
                      <a:r>
                        <a:rPr lang="pt-BR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Desenv</a:t>
                      </a: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</a:t>
                      </a:r>
                      <a:r>
                        <a:rPr lang="pt-BR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Adolesc</a:t>
                      </a: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Juventude</a:t>
                      </a:r>
                      <a:b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Adriana Alves Almeida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SALA: 217A</a:t>
                      </a:r>
                      <a:endParaRPr lang="pt-BR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626" marR="11626" marT="1162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Psic. </a:t>
                      </a:r>
                      <a:r>
                        <a:rPr lang="pt-BR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Desenv</a:t>
                      </a: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</a:t>
                      </a:r>
                      <a:r>
                        <a:rPr lang="pt-BR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Adolesc</a:t>
                      </a: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Juventude</a:t>
                      </a:r>
                      <a:b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Adriana Alves Almeida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SALA: 217A</a:t>
                      </a:r>
                      <a:endParaRPr lang="pt-BR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626" marR="11626" marT="1162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OPTATIVA </a:t>
                      </a:r>
                      <a:r>
                        <a:rPr lang="pt-BR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III:Gestão</a:t>
                      </a: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 Inovação</a:t>
                      </a:r>
                      <a:b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EAD</a:t>
                      </a:r>
                      <a:endParaRPr lang="pt-BR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626" marR="11626" marT="1162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2442291"/>
                  </a:ext>
                </a:extLst>
              </a:tr>
              <a:tr h="1024974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21:50-22:40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626" marR="11626" marT="1162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Neurofisiologia e neurociências</a:t>
                      </a:r>
                      <a:b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Marcelo Teixeira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SALA: 217A</a:t>
                      </a:r>
                      <a:endParaRPr lang="pt-BR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626" marR="11626" marT="1162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Psicologia da Educação</a:t>
                      </a:r>
                      <a:b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Fabíola Fernandes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SALA: 217A</a:t>
                      </a:r>
                      <a:endParaRPr lang="pt-BR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626" marR="11626" marT="1162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Psic. </a:t>
                      </a:r>
                      <a:r>
                        <a:rPr lang="pt-BR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Desenv</a:t>
                      </a: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</a:t>
                      </a:r>
                      <a:r>
                        <a:rPr lang="pt-BR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Adolesc</a:t>
                      </a: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Juventude</a:t>
                      </a:r>
                      <a:b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Adriana Alves Almeida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SALA: 217A</a:t>
                      </a:r>
                      <a:endParaRPr lang="pt-BR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626" marR="11626" marT="1162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Psic. </a:t>
                      </a:r>
                      <a:r>
                        <a:rPr lang="pt-BR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Desenv</a:t>
                      </a: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</a:t>
                      </a:r>
                      <a:r>
                        <a:rPr lang="pt-BR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Adolesc</a:t>
                      </a: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Juventude</a:t>
                      </a:r>
                      <a:b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Adriana Alves Almeida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SALA: 217A</a:t>
                      </a:r>
                      <a:endParaRPr lang="pt-BR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626" marR="11626" marT="1162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OPTATIVA </a:t>
                      </a:r>
                      <a:r>
                        <a:rPr lang="pt-BR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III:Gestão</a:t>
                      </a: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 Inovação</a:t>
                      </a:r>
                      <a:b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EAD</a:t>
                      </a:r>
                      <a:endParaRPr lang="pt-BR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626" marR="11626" marT="1162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85579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57769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4"/>
          <p:cNvSpPr txBox="1">
            <a:spLocks/>
          </p:cNvSpPr>
          <p:nvPr/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90000"/>
              </a:lnSpc>
              <a:spcAft>
                <a:spcPts val="600"/>
              </a:spcAft>
              <a:defRPr/>
            </a:pPr>
            <a:r>
              <a:rPr lang="pt-BR" sz="3400" b="1" kern="1200" dirty="0">
                <a:latin typeface="+mj-lt"/>
                <a:ea typeface="+mj-ea"/>
                <a:cs typeface="+mj-cs"/>
              </a:rPr>
              <a:t>HORÁRIOS 2023/2 – CURSO: PSICOLOGIA</a:t>
            </a:r>
          </a:p>
          <a:p>
            <a:pPr>
              <a:lnSpc>
                <a:spcPct val="90000"/>
              </a:lnSpc>
              <a:spcAft>
                <a:spcPts val="600"/>
              </a:spcAft>
              <a:defRPr/>
            </a:pPr>
            <a:r>
              <a:rPr lang="pt-BR" sz="3400" b="1" kern="1200" cap="all" dirty="0">
                <a:latin typeface="+mj-lt"/>
                <a:ea typeface="+mj-ea"/>
                <a:cs typeface="+mj-cs"/>
              </a:rPr>
              <a:t>QUARTO período – noite </a:t>
            </a:r>
          </a:p>
        </p:txBody>
      </p:sp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4F64A1C0-AC2E-4BC3-93EB-8C6C28770B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931822"/>
              </p:ext>
            </p:extLst>
          </p:nvPr>
        </p:nvGraphicFramePr>
        <p:xfrm>
          <a:off x="764095" y="1514338"/>
          <a:ext cx="8377810" cy="5069024"/>
        </p:xfrm>
        <a:graphic>
          <a:graphicData uri="http://schemas.openxmlformats.org/drawingml/2006/table">
            <a:tbl>
              <a:tblPr/>
              <a:tblGrid>
                <a:gridCol w="1051646">
                  <a:extLst>
                    <a:ext uri="{9D8B030D-6E8A-4147-A177-3AD203B41FA5}">
                      <a16:colId xmlns:a16="http://schemas.microsoft.com/office/drawing/2014/main" val="3185513893"/>
                    </a:ext>
                  </a:extLst>
                </a:gridCol>
                <a:gridCol w="1542430">
                  <a:extLst>
                    <a:ext uri="{9D8B030D-6E8A-4147-A177-3AD203B41FA5}">
                      <a16:colId xmlns:a16="http://schemas.microsoft.com/office/drawing/2014/main" val="3691941625"/>
                    </a:ext>
                  </a:extLst>
                </a:gridCol>
                <a:gridCol w="1290275">
                  <a:extLst>
                    <a:ext uri="{9D8B030D-6E8A-4147-A177-3AD203B41FA5}">
                      <a16:colId xmlns:a16="http://schemas.microsoft.com/office/drawing/2014/main" val="2007180062"/>
                    </a:ext>
                  </a:extLst>
                </a:gridCol>
                <a:gridCol w="1389199">
                  <a:extLst>
                    <a:ext uri="{9D8B030D-6E8A-4147-A177-3AD203B41FA5}">
                      <a16:colId xmlns:a16="http://schemas.microsoft.com/office/drawing/2014/main" val="370262325"/>
                    </a:ext>
                  </a:extLst>
                </a:gridCol>
                <a:gridCol w="1429930">
                  <a:extLst>
                    <a:ext uri="{9D8B030D-6E8A-4147-A177-3AD203B41FA5}">
                      <a16:colId xmlns:a16="http://schemas.microsoft.com/office/drawing/2014/main" val="490566802"/>
                    </a:ext>
                  </a:extLst>
                </a:gridCol>
                <a:gridCol w="1674330">
                  <a:extLst>
                    <a:ext uri="{9D8B030D-6E8A-4147-A177-3AD203B41FA5}">
                      <a16:colId xmlns:a16="http://schemas.microsoft.com/office/drawing/2014/main" val="419667761"/>
                    </a:ext>
                  </a:extLst>
                </a:gridCol>
              </a:tblGrid>
              <a:tr h="287900">
                <a:tc gridSpan="6"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Período</a:t>
                      </a:r>
                      <a:endParaRPr lang="pt-BR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4244" marR="124244" marT="62122" marB="62122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0298316"/>
                  </a:ext>
                </a:extLst>
              </a:tr>
              <a:tr h="197084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Horário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942" marR="12942" marT="12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Segunda</a:t>
                      </a:r>
                      <a:endParaRPr lang="pt-BR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942" marR="12942" marT="12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Terça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942" marR="12942" marT="12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Quarta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942" marR="12942" marT="12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Quinta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942" marR="12942" marT="12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Sexta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942" marR="12942" marT="12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17734217"/>
                  </a:ext>
                </a:extLst>
              </a:tr>
              <a:tr h="197084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18:00 - 18:50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942" marR="12942" marT="12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942" marR="12942" marT="12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pt-BR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942" marR="12942" marT="12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942" marR="12942" marT="12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942" marR="12942" marT="12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942" marR="12942" marT="12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3822082"/>
                  </a:ext>
                </a:extLst>
              </a:tr>
              <a:tr h="1042662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19:00 - 19:50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942" marR="12942" marT="12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Projetos Aplicados à Comunidade IV</a:t>
                      </a:r>
                      <a:b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Luciano Pacheco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SALA: 104A</a:t>
                      </a:r>
                    </a:p>
                  </a:txBody>
                  <a:tcPr marL="12942" marR="12942" marT="1294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Psic. Processos Grupais</a:t>
                      </a:r>
                      <a:b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Cristiane Chaves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SALA: 104A</a:t>
                      </a:r>
                    </a:p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942" marR="12942" marT="12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Ética e Ética profissional</a:t>
                      </a:r>
                      <a:b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Henriqueta Couto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SALA: 104A</a:t>
                      </a:r>
                    </a:p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942" marR="12942" marT="1294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Psic. Observação e Entrevista</a:t>
                      </a:r>
                      <a:b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Claudio Rezende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SALA: 104A</a:t>
                      </a:r>
                    </a:p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942" marR="12942" marT="12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Sociologia</a:t>
                      </a:r>
                      <a:b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EAD</a:t>
                      </a:r>
                      <a:endParaRPr lang="pt-BR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942" marR="12942" marT="12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7001658"/>
                  </a:ext>
                </a:extLst>
              </a:tr>
              <a:tr h="1042662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19:50 - 20:40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942" marR="12942" marT="12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Projetos Aplicados à Comunidade IV</a:t>
                      </a:r>
                      <a:b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Luciano Pacheco</a:t>
                      </a:r>
                    </a:p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SALA: 104A</a:t>
                      </a:r>
                    </a:p>
                  </a:txBody>
                  <a:tcPr marL="12942" marR="12942" marT="1294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Psic. Processos Grupais</a:t>
                      </a:r>
                      <a:b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Cristiane Chaves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SALA: 104A</a:t>
                      </a:r>
                    </a:p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942" marR="12942" marT="12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Ética e Ética profissional</a:t>
                      </a:r>
                      <a:b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Henriqueta Couto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SALA: 104A</a:t>
                      </a:r>
                    </a:p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942" marR="12942" marT="1294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Psic. Observação e Entrevista</a:t>
                      </a:r>
                      <a:b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Claudio Rezende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SALA: 104A</a:t>
                      </a:r>
                    </a:p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942" marR="12942" marT="12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Sociologia</a:t>
                      </a:r>
                      <a:b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EAD</a:t>
                      </a:r>
                      <a:endParaRPr lang="pt-BR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942" marR="12942" marT="12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9075613"/>
                  </a:ext>
                </a:extLst>
              </a:tr>
              <a:tr h="197084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942" marR="12942" marT="12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942" marR="12942" marT="12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942" marR="12942" marT="12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942" marR="12942" marT="12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942" marR="12942" marT="12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942" marR="12942" marT="12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7702107"/>
                  </a:ext>
                </a:extLst>
              </a:tr>
              <a:tr h="1042662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21:00-21:50</a:t>
                      </a:r>
                      <a:endParaRPr lang="pt-BR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942" marR="12942" marT="12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Psicologia Social</a:t>
                      </a:r>
                      <a:b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Tayane</a:t>
                      </a: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Lino</a:t>
                      </a:r>
                    </a:p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SALA: 104A</a:t>
                      </a:r>
                    </a:p>
                  </a:txBody>
                  <a:tcPr marL="12942" marR="12942" marT="12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pt-BR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942" marR="12942" marT="12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Psicologia Social</a:t>
                      </a:r>
                      <a:b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Tayane</a:t>
                      </a: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Lino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SALA: 104A</a:t>
                      </a:r>
                    </a:p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942" marR="12942" marT="12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Psic. Processos Grupais</a:t>
                      </a:r>
                      <a:b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Cristiane Chaves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SALA: 104A</a:t>
                      </a:r>
                    </a:p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942" marR="12942" marT="12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OPTATIVA </a:t>
                      </a:r>
                      <a:r>
                        <a:rPr lang="pt-BR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III:Gestão</a:t>
                      </a: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 Inovação</a:t>
                      </a:r>
                      <a:b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EAD</a:t>
                      </a:r>
                      <a:endParaRPr lang="pt-BR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942" marR="12942" marT="1294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2536513"/>
                  </a:ext>
                </a:extLst>
              </a:tr>
              <a:tr h="1042662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21:50-22:40</a:t>
                      </a:r>
                      <a:endParaRPr lang="pt-BR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942" marR="12942" marT="12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Psicologia Social</a:t>
                      </a:r>
                      <a:b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Tayane</a:t>
                      </a: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Lino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SALA: 104A</a:t>
                      </a:r>
                    </a:p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942" marR="12942" marT="12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942" marR="12942" marT="12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Psicologia Social</a:t>
                      </a:r>
                      <a:b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Tayane</a:t>
                      </a: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Lino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SALA: 104A</a:t>
                      </a:r>
                    </a:p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942" marR="12942" marT="12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Psic. Processos Grupais</a:t>
                      </a:r>
                      <a:b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Cristiane Chaves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SALA: 104A</a:t>
                      </a:r>
                    </a:p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942" marR="12942" marT="12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OPTATIVA </a:t>
                      </a:r>
                      <a:r>
                        <a:rPr lang="pt-BR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III:Gestão</a:t>
                      </a: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 Inovação</a:t>
                      </a:r>
                      <a:b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EAD</a:t>
                      </a:r>
                      <a:endParaRPr lang="pt-BR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942" marR="12942" marT="1294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00158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4305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4"/>
          <p:cNvSpPr txBox="1">
            <a:spLocks/>
          </p:cNvSpPr>
          <p:nvPr/>
        </p:nvSpPr>
        <p:spPr>
          <a:xfrm>
            <a:off x="495300" y="-34774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90000"/>
              </a:lnSpc>
              <a:spcAft>
                <a:spcPts val="600"/>
              </a:spcAft>
              <a:defRPr/>
            </a:pPr>
            <a:r>
              <a:rPr lang="pt-BR" sz="3400" b="1" kern="1200" dirty="0">
                <a:latin typeface="+mj-lt"/>
                <a:ea typeface="+mj-ea"/>
                <a:cs typeface="+mj-cs"/>
              </a:rPr>
              <a:t>HORÁRIOS 2023/2 – CURSO: PSICOLOGIA</a:t>
            </a:r>
          </a:p>
          <a:p>
            <a:pPr>
              <a:lnSpc>
                <a:spcPct val="90000"/>
              </a:lnSpc>
              <a:spcAft>
                <a:spcPts val="600"/>
              </a:spcAft>
              <a:defRPr/>
            </a:pPr>
            <a:r>
              <a:rPr lang="pt-BR" sz="3400" b="1" kern="1200" cap="all" dirty="0">
                <a:latin typeface="+mj-lt"/>
                <a:ea typeface="+mj-ea"/>
                <a:cs typeface="+mj-cs"/>
              </a:rPr>
              <a:t>QUINTO período – noite </a:t>
            </a:r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B826ACB8-0D4F-49BD-B356-CC7DC16123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9023263"/>
              </p:ext>
            </p:extLst>
          </p:nvPr>
        </p:nvGraphicFramePr>
        <p:xfrm>
          <a:off x="200473" y="1268760"/>
          <a:ext cx="9505054" cy="5325688"/>
        </p:xfrm>
        <a:graphic>
          <a:graphicData uri="http://schemas.openxmlformats.org/drawingml/2006/table">
            <a:tbl>
              <a:tblPr/>
              <a:tblGrid>
                <a:gridCol w="737594">
                  <a:extLst>
                    <a:ext uri="{9D8B030D-6E8A-4147-A177-3AD203B41FA5}">
                      <a16:colId xmlns:a16="http://schemas.microsoft.com/office/drawing/2014/main" val="99078349"/>
                    </a:ext>
                  </a:extLst>
                </a:gridCol>
                <a:gridCol w="1779169">
                  <a:extLst>
                    <a:ext uri="{9D8B030D-6E8A-4147-A177-3AD203B41FA5}">
                      <a16:colId xmlns:a16="http://schemas.microsoft.com/office/drawing/2014/main" val="1770871808"/>
                    </a:ext>
                  </a:extLst>
                </a:gridCol>
                <a:gridCol w="2087708">
                  <a:extLst>
                    <a:ext uri="{9D8B030D-6E8A-4147-A177-3AD203B41FA5}">
                      <a16:colId xmlns:a16="http://schemas.microsoft.com/office/drawing/2014/main" val="1968487388"/>
                    </a:ext>
                  </a:extLst>
                </a:gridCol>
                <a:gridCol w="1507904">
                  <a:extLst>
                    <a:ext uri="{9D8B030D-6E8A-4147-A177-3AD203B41FA5}">
                      <a16:colId xmlns:a16="http://schemas.microsoft.com/office/drawing/2014/main" val="4227605211"/>
                    </a:ext>
                  </a:extLst>
                </a:gridCol>
                <a:gridCol w="1746037">
                  <a:extLst>
                    <a:ext uri="{9D8B030D-6E8A-4147-A177-3AD203B41FA5}">
                      <a16:colId xmlns:a16="http://schemas.microsoft.com/office/drawing/2014/main" val="1999915878"/>
                    </a:ext>
                  </a:extLst>
                </a:gridCol>
                <a:gridCol w="1646642">
                  <a:extLst>
                    <a:ext uri="{9D8B030D-6E8A-4147-A177-3AD203B41FA5}">
                      <a16:colId xmlns:a16="http://schemas.microsoft.com/office/drawing/2014/main" val="2328734841"/>
                    </a:ext>
                  </a:extLst>
                </a:gridCol>
              </a:tblGrid>
              <a:tr h="275863">
                <a:tc gridSpan="6"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Período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1875" marR="111875" marT="55937" marB="55937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5477922"/>
                  </a:ext>
                </a:extLst>
              </a:tr>
              <a:tr h="182066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Horário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654" marR="11654" marT="11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Segunda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654" marR="11654" marT="11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Terça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654" marR="11654" marT="11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Quarta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654" marR="11654" marT="11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Quinta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654" marR="11654" marT="11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Sexta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654" marR="11654" marT="11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1612318"/>
                  </a:ext>
                </a:extLst>
              </a:tr>
              <a:tr h="353225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18:00 - 18:50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654" marR="11654" marT="11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654" marR="11654" marT="11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654" marR="11654" marT="11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pt-BR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654" marR="11654" marT="11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654" marR="11654" marT="11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654" marR="11654" marT="11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1249768"/>
                  </a:ext>
                </a:extLst>
              </a:tr>
              <a:tr h="1150350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19:00 - 19:50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654" marR="11654" marT="1165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Psic. Organizacional e do Trabalho</a:t>
                      </a:r>
                      <a:b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Cristiane Chaves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SALA: 107A</a:t>
                      </a:r>
                    </a:p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654" marR="11654" marT="1165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Estágio Sup. Observação e Triagem </a:t>
                      </a:r>
                      <a:b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P1 - Thaís Alves </a:t>
                      </a:r>
                      <a:r>
                        <a:rPr lang="pt-BR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SALA: 112 B</a:t>
                      </a:r>
                      <a:b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P2 - Marco Aurélio Saraiva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SALA: 212 B</a:t>
                      </a:r>
                    </a:p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654" marR="11654" marT="1165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Processos Psicossociais</a:t>
                      </a:r>
                      <a:b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Eser</a:t>
                      </a: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T. Pacheco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SALA: 117A</a:t>
                      </a:r>
                    </a:p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654" marR="11654" marT="1165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Psic. Organizacional e do Trabalho</a:t>
                      </a:r>
                      <a:b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Cristiane Chaves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SALA: 107A</a:t>
                      </a:r>
                    </a:p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654" marR="11654" marT="1165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Psic. </a:t>
                      </a:r>
                      <a:r>
                        <a:rPr lang="pt-BR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Desenv</a:t>
                      </a: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Adulto e Idoso</a:t>
                      </a:r>
                      <a:b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Henriqueta Couto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SALA: 107A</a:t>
                      </a:r>
                    </a:p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654" marR="11654" marT="1165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0948046"/>
                  </a:ext>
                </a:extLst>
              </a:tr>
              <a:tr h="1150350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19:50 - 20:40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654" marR="11654" marT="1165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Psic. Organizacional e do Trabalho</a:t>
                      </a:r>
                      <a:b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Cristiane Chaves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SALA: 107A</a:t>
                      </a:r>
                    </a:p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654" marR="11654" marT="1165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Estágio Sup. Observação e Triagem </a:t>
                      </a:r>
                      <a:b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P3 - Thaís Alves </a:t>
                      </a:r>
                      <a:r>
                        <a:rPr lang="pt-BR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SALA: 112 B</a:t>
                      </a:r>
                      <a:b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P4 - Marco Aurélio Saraiva </a:t>
                      </a:r>
                      <a:r>
                        <a:rPr lang="pt-BR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SALA: 212 B</a:t>
                      </a:r>
                    </a:p>
                  </a:txBody>
                  <a:tcPr marL="11654" marR="11654" marT="1165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Processos Psicossociais</a:t>
                      </a:r>
                      <a:b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Eser</a:t>
                      </a: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T. Pacheco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SALA: 117A</a:t>
                      </a:r>
                    </a:p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654" marR="11654" marT="1165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Psic. Organizacional e do Trabalho</a:t>
                      </a:r>
                      <a:b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Cristiane Chaves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SALA: 107A</a:t>
                      </a:r>
                    </a:p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654" marR="11654" marT="1165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Psic. </a:t>
                      </a:r>
                      <a:r>
                        <a:rPr lang="pt-BR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Desenv</a:t>
                      </a: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Adulto e Idoso</a:t>
                      </a:r>
                      <a:b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Henriqueta Couto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SALA: 107A</a:t>
                      </a:r>
                    </a:p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654" marR="11654" marT="1165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3182645"/>
                  </a:ext>
                </a:extLst>
              </a:tr>
              <a:tr h="182066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654" marR="11654" marT="1165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654" marR="11654" marT="1165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654" marR="11654" marT="1165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654" marR="11654" marT="1165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654" marR="11654" marT="1165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654" marR="11654" marT="1165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9322509"/>
                  </a:ext>
                </a:extLst>
              </a:tr>
              <a:tr h="981876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21:00-21:50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654" marR="11654" marT="1165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Psic. </a:t>
                      </a:r>
                      <a:r>
                        <a:rPr lang="pt-BR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Desenv</a:t>
                      </a: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Adulto e Idoso</a:t>
                      </a:r>
                      <a:b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Henriqueta Couto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SALA: 107A</a:t>
                      </a:r>
                    </a:p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654" marR="11654" marT="1165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Processos Psicossociais</a:t>
                      </a:r>
                      <a:b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Eser</a:t>
                      </a: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T. Pacheco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SALA: 117A</a:t>
                      </a:r>
                    </a:p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654" marR="11654" marT="1165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Psicologia da Educação</a:t>
                      </a:r>
                      <a:b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Fabíola Fernandes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SALA: 107A</a:t>
                      </a:r>
                    </a:p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654" marR="11654" marT="1165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Psic. Observação e Entrevista</a:t>
                      </a:r>
                      <a:b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Claudio Rezende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SALA: 107A</a:t>
                      </a:r>
                    </a:p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654" marR="11654" marT="11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Psicologia da Educação</a:t>
                      </a:r>
                      <a:b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Fabíola Fernandes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SALA: 107A</a:t>
                      </a:r>
                    </a:p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654" marR="11654" marT="1165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6009800"/>
                  </a:ext>
                </a:extLst>
              </a:tr>
              <a:tr h="981876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21:50-22:40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654" marR="11654" marT="1165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Psic. </a:t>
                      </a:r>
                      <a:r>
                        <a:rPr lang="pt-BR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Desenv</a:t>
                      </a: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Adulto e Idoso</a:t>
                      </a:r>
                      <a:b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Henriqueta Couto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SALA: 107A</a:t>
                      </a:r>
                    </a:p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654" marR="11654" marT="1165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Processos Psicossociais</a:t>
                      </a:r>
                      <a:b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Eser</a:t>
                      </a: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T. Pacheco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SALA: 117A</a:t>
                      </a:r>
                    </a:p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654" marR="11654" marT="1165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Psicologia da Educação</a:t>
                      </a:r>
                      <a:b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Fabíola Fernandes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SALA: 107A</a:t>
                      </a:r>
                    </a:p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654" marR="11654" marT="1165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Psic. Observação e Entrevista</a:t>
                      </a:r>
                      <a:b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Claudio Rezende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SALA: 107A</a:t>
                      </a:r>
                    </a:p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654" marR="11654" marT="116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Psicologia da Educação</a:t>
                      </a:r>
                      <a:b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Fabíola Fernandes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SALA: 107A</a:t>
                      </a:r>
                    </a:p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654" marR="11654" marT="1165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43809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56861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4"/>
          <p:cNvSpPr txBox="1">
            <a:spLocks/>
          </p:cNvSpPr>
          <p:nvPr/>
        </p:nvSpPr>
        <p:spPr>
          <a:xfrm>
            <a:off x="494012" y="7430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90000"/>
              </a:lnSpc>
              <a:spcAft>
                <a:spcPts val="600"/>
              </a:spcAft>
              <a:defRPr/>
            </a:pPr>
            <a:r>
              <a:rPr lang="pt-BR" sz="3400" b="1" kern="1200" dirty="0">
                <a:latin typeface="+mj-lt"/>
                <a:ea typeface="+mj-ea"/>
                <a:cs typeface="+mj-cs"/>
              </a:rPr>
              <a:t>HORÁRIOS 2023/2 – CURSO: PSICOLOGIA</a:t>
            </a:r>
          </a:p>
          <a:p>
            <a:pPr>
              <a:lnSpc>
                <a:spcPct val="90000"/>
              </a:lnSpc>
              <a:spcAft>
                <a:spcPts val="600"/>
              </a:spcAft>
              <a:defRPr/>
            </a:pPr>
            <a:r>
              <a:rPr lang="pt-BR" sz="3400" b="1" kern="1200" cap="all" dirty="0">
                <a:latin typeface="+mj-lt"/>
                <a:ea typeface="+mj-ea"/>
                <a:cs typeface="+mj-cs"/>
              </a:rPr>
              <a:t>SEXTO período – noite </a:t>
            </a:r>
          </a:p>
        </p:txBody>
      </p:sp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87C08B22-8517-4297-8198-C25FB72433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8704089"/>
              </p:ext>
            </p:extLst>
          </p:nvPr>
        </p:nvGraphicFramePr>
        <p:xfrm>
          <a:off x="200472" y="1150429"/>
          <a:ext cx="9577063" cy="5594566"/>
        </p:xfrm>
        <a:graphic>
          <a:graphicData uri="http://schemas.openxmlformats.org/drawingml/2006/table">
            <a:tbl>
              <a:tblPr/>
              <a:tblGrid>
                <a:gridCol w="723020">
                  <a:extLst>
                    <a:ext uri="{9D8B030D-6E8A-4147-A177-3AD203B41FA5}">
                      <a16:colId xmlns:a16="http://schemas.microsoft.com/office/drawing/2014/main" val="202217279"/>
                    </a:ext>
                  </a:extLst>
                </a:gridCol>
                <a:gridCol w="1672972">
                  <a:extLst>
                    <a:ext uri="{9D8B030D-6E8A-4147-A177-3AD203B41FA5}">
                      <a16:colId xmlns:a16="http://schemas.microsoft.com/office/drawing/2014/main" val="670348846"/>
                    </a:ext>
                  </a:extLst>
                </a:gridCol>
                <a:gridCol w="1776492">
                  <a:extLst>
                    <a:ext uri="{9D8B030D-6E8A-4147-A177-3AD203B41FA5}">
                      <a16:colId xmlns:a16="http://schemas.microsoft.com/office/drawing/2014/main" val="2934802706"/>
                    </a:ext>
                  </a:extLst>
                </a:gridCol>
                <a:gridCol w="1672972">
                  <a:extLst>
                    <a:ext uri="{9D8B030D-6E8A-4147-A177-3AD203B41FA5}">
                      <a16:colId xmlns:a16="http://schemas.microsoft.com/office/drawing/2014/main" val="2217722742"/>
                    </a:ext>
                  </a:extLst>
                </a:gridCol>
                <a:gridCol w="1955115">
                  <a:extLst>
                    <a:ext uri="{9D8B030D-6E8A-4147-A177-3AD203B41FA5}">
                      <a16:colId xmlns:a16="http://schemas.microsoft.com/office/drawing/2014/main" val="2009047342"/>
                    </a:ext>
                  </a:extLst>
                </a:gridCol>
                <a:gridCol w="1776492">
                  <a:extLst>
                    <a:ext uri="{9D8B030D-6E8A-4147-A177-3AD203B41FA5}">
                      <a16:colId xmlns:a16="http://schemas.microsoft.com/office/drawing/2014/main" val="2240171698"/>
                    </a:ext>
                  </a:extLst>
                </a:gridCol>
              </a:tblGrid>
              <a:tr h="286164">
                <a:tc gridSpan="6"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Período</a:t>
                      </a:r>
                      <a:endParaRPr lang="pt-BR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8808" marR="108808" marT="54404" marB="5440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656417"/>
                  </a:ext>
                </a:extLst>
              </a:tr>
              <a:tr h="205487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Horário</a:t>
                      </a:r>
                      <a:endParaRPr lang="pt-BR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334" marR="11334" marT="113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Segunda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334" marR="11334" marT="113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Terça</a:t>
                      </a:r>
                      <a:endParaRPr lang="pt-BR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334" marR="11334" marT="113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Quarta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334" marR="11334" marT="113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Quinta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334" marR="11334" marT="113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Sexta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334" marR="11334" marT="113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5827969"/>
                  </a:ext>
                </a:extLst>
              </a:tr>
              <a:tr h="728786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18:00 - 18:50</a:t>
                      </a:r>
                      <a:endParaRPr lang="pt-BR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334" marR="11334" marT="1133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334" marR="11334" marT="1133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pt-BR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334" marR="11334" marT="1133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pt-BR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334" marR="11334" marT="1133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Estágio Sup. Prát. Psic. Comunitárias</a:t>
                      </a:r>
                      <a:b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P1 - Thaís Alves 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SALA: 214B</a:t>
                      </a:r>
                    </a:p>
                  </a:txBody>
                  <a:tcPr marL="11334" marR="11334" marT="1133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334" marR="11334" marT="1133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0276901"/>
                  </a:ext>
                </a:extLst>
              </a:tr>
              <a:tr h="1010834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19:00 - 19:50</a:t>
                      </a:r>
                      <a:endParaRPr lang="pt-BR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334" marR="11334" marT="1133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Psicologia Jurídica</a:t>
                      </a:r>
                      <a:b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Edson de Moura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SALA: 214B</a:t>
                      </a:r>
                    </a:p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334" marR="11334" marT="1133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Psicologia Hospitalar e da Saúde</a:t>
                      </a:r>
                      <a:b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Henriqueta Couto 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SALA: 214B</a:t>
                      </a:r>
                    </a:p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334" marR="11334" marT="1133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Teorias Psicológicas - Psicanálise</a:t>
                      </a:r>
                      <a:b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Luciano Pacheco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SALA: 214B</a:t>
                      </a:r>
                    </a:p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334" marR="11334" marT="1133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Estágio Sup. Prát. Psic. Comunitárias</a:t>
                      </a:r>
                      <a:b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P2 - Thaís Alves </a:t>
                      </a:r>
                      <a:r>
                        <a:rPr lang="pt-BR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SALA: 214B</a:t>
                      </a:r>
                    </a:p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P3 -  Marco Aurélio Saraiva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SALA: 212B</a:t>
                      </a:r>
                    </a:p>
                  </a:txBody>
                  <a:tcPr marL="11334" marR="11334" marT="1133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Psic. Pessoa com deficiência</a:t>
                      </a:r>
                      <a:b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Fabíola Fernandes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SALA: 214B</a:t>
                      </a:r>
                    </a:p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334" marR="11334" marT="1133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7732675"/>
                  </a:ext>
                </a:extLst>
              </a:tr>
              <a:tr h="1087620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19:50 - 20:40</a:t>
                      </a:r>
                      <a:endParaRPr lang="pt-BR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334" marR="11334" marT="1133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Psicologia Jurídica</a:t>
                      </a:r>
                      <a:b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Edson de Moura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SALA: 214B</a:t>
                      </a:r>
                    </a:p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334" marR="11334" marT="1133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Psicologia Hospitalar e da Saúde</a:t>
                      </a:r>
                      <a:b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Henriqueta Couto 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SALA: 214B</a:t>
                      </a:r>
                    </a:p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334" marR="11334" marT="1133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Teorias Psicológicas - Psicanálise</a:t>
                      </a:r>
                      <a:b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Luciano Pacheco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SALA: 214B</a:t>
                      </a:r>
                    </a:p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334" marR="11334" marT="1133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Estágio Sup. Prát. Psic. Comunitárias</a:t>
                      </a:r>
                      <a:b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P4 - Thaís Alves </a:t>
                      </a:r>
                      <a:r>
                        <a:rPr lang="pt-BR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SALA: 214B</a:t>
                      </a:r>
                      <a:b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P5 -  Marco Aurélio Saraiva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SALA: 212B</a:t>
                      </a:r>
                    </a:p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334" marR="11334" marT="1133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Psic. Pessoa com deficiência</a:t>
                      </a:r>
                      <a:b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Fabíola Fernandes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SALA: 214B</a:t>
                      </a:r>
                    </a:p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334" marR="11334" marT="1133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0302915"/>
                  </a:ext>
                </a:extLst>
              </a:tr>
              <a:tr h="205487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pt-BR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334" marR="11334" marT="1133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334" marR="11334" marT="1133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334" marR="11334" marT="1133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pt-BR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334" marR="11334" marT="1133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334" marR="11334" marT="1133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334" marR="11334" marT="1133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1109400"/>
                  </a:ext>
                </a:extLst>
              </a:tr>
              <a:tr h="1010834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21:00-21:50</a:t>
                      </a:r>
                      <a:endParaRPr lang="pt-BR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334" marR="11334" marT="1133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Teorias Psicológicas - Psicanálise</a:t>
                      </a:r>
                      <a:b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Luciano Pacheco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SALA: 214B</a:t>
                      </a:r>
                    </a:p>
                  </a:txBody>
                  <a:tcPr marL="11334" marR="11334" marT="1133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Saúde Mental</a:t>
                      </a:r>
                      <a:b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Marconi Martins Guedes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SALA: 214B</a:t>
                      </a:r>
                    </a:p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334" marR="11334" marT="1133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Psicologia Jurídica</a:t>
                      </a:r>
                      <a:b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Edson de Moura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SALA: 214B</a:t>
                      </a:r>
                    </a:p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334" marR="11334" marT="1133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Saúde Mental</a:t>
                      </a:r>
                      <a:b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Marconi Martins Guedes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SALA: 214B</a:t>
                      </a:r>
                    </a:p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334" marR="11334" marT="1133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Psicologia Hospitalar e da Saúde</a:t>
                      </a:r>
                      <a:b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Henriqueta Couto 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SALA: 214B</a:t>
                      </a:r>
                    </a:p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334" marR="11334" marT="1133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28023361"/>
                  </a:ext>
                </a:extLst>
              </a:tr>
              <a:tr h="1010834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21:50-22:40</a:t>
                      </a:r>
                      <a:endParaRPr lang="pt-BR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334" marR="11334" marT="1133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Teorias Psicológicas - Psicanálise</a:t>
                      </a:r>
                      <a:b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Luciano Pacheco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SALA: 214B</a:t>
                      </a:r>
                    </a:p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334" marR="11334" marT="1133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Saúde Mental</a:t>
                      </a:r>
                      <a:b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Marconi Martins Guedes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SALA: 214B</a:t>
                      </a:r>
                    </a:p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334" marR="11334" marT="1133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Psicologia Jurídica</a:t>
                      </a:r>
                      <a:b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Edson de Moura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SALA: 214B</a:t>
                      </a:r>
                    </a:p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334" marR="11334" marT="1133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Saúde Mental</a:t>
                      </a:r>
                      <a:b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Marconi Martins Guedes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SALA: 214B</a:t>
                      </a:r>
                    </a:p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334" marR="11334" marT="1133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Psicologia Hospitalar e da Saúde</a:t>
                      </a:r>
                      <a:b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Henriqueta Couto 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SALA: 214B</a:t>
                      </a:r>
                    </a:p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334" marR="11334" marT="1133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25131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6861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4"/>
          <p:cNvSpPr txBox="1">
            <a:spLocks/>
          </p:cNvSpPr>
          <p:nvPr/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90000"/>
              </a:lnSpc>
              <a:spcAft>
                <a:spcPts val="600"/>
              </a:spcAft>
              <a:defRPr/>
            </a:pPr>
            <a:r>
              <a:rPr lang="pt-BR" sz="3400" b="1" kern="1200" dirty="0">
                <a:latin typeface="+mj-lt"/>
                <a:ea typeface="+mj-ea"/>
                <a:cs typeface="+mj-cs"/>
              </a:rPr>
              <a:t>HORÁRIOS 2023/2 – CURSO: PSICOLOGIA</a:t>
            </a:r>
          </a:p>
          <a:p>
            <a:pPr>
              <a:lnSpc>
                <a:spcPct val="90000"/>
              </a:lnSpc>
              <a:spcAft>
                <a:spcPts val="600"/>
              </a:spcAft>
              <a:defRPr/>
            </a:pPr>
            <a:r>
              <a:rPr lang="pt-BR" sz="3400" b="1" kern="1200" cap="all" dirty="0">
                <a:latin typeface="+mj-lt"/>
                <a:ea typeface="+mj-ea"/>
                <a:cs typeface="+mj-cs"/>
              </a:rPr>
              <a:t>SÉTIMO período – noite </a:t>
            </a:r>
          </a:p>
        </p:txBody>
      </p:sp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E11B2627-1EB3-4DD8-ADB0-829BF48128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6047455"/>
              </p:ext>
            </p:extLst>
          </p:nvPr>
        </p:nvGraphicFramePr>
        <p:xfrm>
          <a:off x="495300" y="1340768"/>
          <a:ext cx="8915403" cy="5290421"/>
        </p:xfrm>
        <a:graphic>
          <a:graphicData uri="http://schemas.openxmlformats.org/drawingml/2006/table">
            <a:tbl>
              <a:tblPr/>
              <a:tblGrid>
                <a:gridCol w="719258">
                  <a:extLst>
                    <a:ext uri="{9D8B030D-6E8A-4147-A177-3AD203B41FA5}">
                      <a16:colId xmlns:a16="http://schemas.microsoft.com/office/drawing/2014/main" val="61012770"/>
                    </a:ext>
                  </a:extLst>
                </a:gridCol>
                <a:gridCol w="1662248">
                  <a:extLst>
                    <a:ext uri="{9D8B030D-6E8A-4147-A177-3AD203B41FA5}">
                      <a16:colId xmlns:a16="http://schemas.microsoft.com/office/drawing/2014/main" val="1759540348"/>
                    </a:ext>
                  </a:extLst>
                </a:gridCol>
                <a:gridCol w="1504747">
                  <a:extLst>
                    <a:ext uri="{9D8B030D-6E8A-4147-A177-3AD203B41FA5}">
                      <a16:colId xmlns:a16="http://schemas.microsoft.com/office/drawing/2014/main" val="1125380874"/>
                    </a:ext>
                  </a:extLst>
                </a:gridCol>
                <a:gridCol w="1807634">
                  <a:extLst>
                    <a:ext uri="{9D8B030D-6E8A-4147-A177-3AD203B41FA5}">
                      <a16:colId xmlns:a16="http://schemas.microsoft.com/office/drawing/2014/main" val="657756011"/>
                    </a:ext>
                  </a:extLst>
                </a:gridCol>
                <a:gridCol w="1504747">
                  <a:extLst>
                    <a:ext uri="{9D8B030D-6E8A-4147-A177-3AD203B41FA5}">
                      <a16:colId xmlns:a16="http://schemas.microsoft.com/office/drawing/2014/main" val="1311824871"/>
                    </a:ext>
                  </a:extLst>
                </a:gridCol>
                <a:gridCol w="1716769">
                  <a:extLst>
                    <a:ext uri="{9D8B030D-6E8A-4147-A177-3AD203B41FA5}">
                      <a16:colId xmlns:a16="http://schemas.microsoft.com/office/drawing/2014/main" val="281097690"/>
                    </a:ext>
                  </a:extLst>
                </a:gridCol>
              </a:tblGrid>
              <a:tr h="799348">
                <a:tc gridSpan="6"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Período</a:t>
                      </a:r>
                      <a:endParaRPr lang="pt-BR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6309" marR="116309" marT="58154" marB="5815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1144976"/>
                  </a:ext>
                </a:extLst>
              </a:tr>
              <a:tr h="271872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Horário</a:t>
                      </a:r>
                      <a:endParaRPr lang="pt-BR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116" marR="12116" marT="12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Segunda</a:t>
                      </a:r>
                      <a:endParaRPr lang="pt-BR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116" marR="12116" marT="12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Terça</a:t>
                      </a:r>
                      <a:endParaRPr lang="pt-BR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116" marR="12116" marT="12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Quarta</a:t>
                      </a:r>
                      <a:endParaRPr lang="pt-BR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116" marR="12116" marT="12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Quinta</a:t>
                      </a:r>
                      <a:endParaRPr lang="pt-BR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116" marR="12116" marT="12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Sexta</a:t>
                      </a:r>
                      <a:endParaRPr lang="pt-BR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116" marR="12116" marT="12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6501873"/>
                  </a:ext>
                </a:extLst>
              </a:tr>
              <a:tr h="485105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18:00 - 18:50</a:t>
                      </a:r>
                      <a:endParaRPr lang="pt-BR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116" marR="12116" marT="12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pt-BR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116" marR="12116" marT="12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pt-BR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116" marR="12116" marT="12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pt-BR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116" marR="12116" marT="12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pt-BR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116" marR="12116" marT="12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pt-BR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116" marR="12116" marT="12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5296003"/>
                  </a:ext>
                </a:extLst>
              </a:tr>
              <a:tr h="698338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19:00 - 19:50</a:t>
                      </a:r>
                      <a:endParaRPr lang="pt-BR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116" marR="12116" marT="12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Avaliação Psicológica</a:t>
                      </a:r>
                      <a:b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Eduardo de Paula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SALA: 117A</a:t>
                      </a:r>
                    </a:p>
                  </a:txBody>
                  <a:tcPr marL="12116" marR="12116" marT="12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Psicopatologias</a:t>
                      </a:r>
                      <a:b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Ronaldo </a:t>
                      </a:r>
                      <a:r>
                        <a:rPr lang="pt-BR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Santhiago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SALA: 117A</a:t>
                      </a:r>
                      <a:endParaRPr lang="pt-BR" sz="23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12116" marR="12116" marT="12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Processos Psicossociais</a:t>
                      </a:r>
                      <a:b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Eser</a:t>
                      </a:r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T. Pacheco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SALA: 117A</a:t>
                      </a:r>
                    </a:p>
                  </a:txBody>
                  <a:tcPr marL="12116" marR="12116" marT="1211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Psicofarmacologia</a:t>
                      </a:r>
                      <a:b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Ronaldo </a:t>
                      </a:r>
                      <a:r>
                        <a:rPr lang="pt-BR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Santhiago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SALA: 117A</a:t>
                      </a:r>
                    </a:p>
                  </a:txBody>
                  <a:tcPr marL="12116" marR="12116" marT="12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Psicol. </a:t>
                      </a:r>
                      <a:r>
                        <a:rPr lang="pt-BR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Empreend</a:t>
                      </a:r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</a:t>
                      </a:r>
                      <a:r>
                        <a:rPr lang="pt-BR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Respons</a:t>
                      </a:r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Social</a:t>
                      </a:r>
                      <a:b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Cristiane Chaves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SALA: 217A</a:t>
                      </a:r>
                    </a:p>
                  </a:txBody>
                  <a:tcPr marL="12116" marR="12116" marT="1211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0822957"/>
                  </a:ext>
                </a:extLst>
              </a:tr>
              <a:tr h="698338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19:50 - 20:40</a:t>
                      </a:r>
                      <a:endParaRPr lang="pt-BR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116" marR="12116" marT="12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Avaliação Psicológica</a:t>
                      </a:r>
                      <a:b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Eduardo de Paula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SALA: 117A</a:t>
                      </a:r>
                    </a:p>
                  </a:txBody>
                  <a:tcPr marL="12116" marR="12116" marT="12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Psicopatologias</a:t>
                      </a:r>
                      <a:b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Ronaldo </a:t>
                      </a:r>
                      <a:r>
                        <a:rPr lang="pt-BR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Santhiago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SALA: 117A</a:t>
                      </a:r>
                    </a:p>
                  </a:txBody>
                  <a:tcPr marL="12116" marR="12116" marT="12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Processos Psicossociais</a:t>
                      </a:r>
                      <a:b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Eser</a:t>
                      </a:r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T. Pacheco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SALA: 117A</a:t>
                      </a:r>
                    </a:p>
                  </a:txBody>
                  <a:tcPr marL="12116" marR="12116" marT="1211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Psicofarmacologia</a:t>
                      </a:r>
                      <a:b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Ronaldo </a:t>
                      </a:r>
                      <a:r>
                        <a:rPr lang="pt-BR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Santhiago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SALA: 117A</a:t>
                      </a:r>
                    </a:p>
                  </a:txBody>
                  <a:tcPr marL="12116" marR="12116" marT="12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Psicol. </a:t>
                      </a:r>
                      <a:r>
                        <a:rPr lang="pt-BR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Empreend</a:t>
                      </a:r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</a:t>
                      </a:r>
                      <a:r>
                        <a:rPr lang="pt-BR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Respons</a:t>
                      </a:r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Social</a:t>
                      </a:r>
                      <a:b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Cristiane Chaves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SALA: 217A</a:t>
                      </a:r>
                    </a:p>
                  </a:txBody>
                  <a:tcPr marL="12116" marR="12116" marT="1211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1289357"/>
                  </a:ext>
                </a:extLst>
              </a:tr>
              <a:tr h="271872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pt-BR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116" marR="12116" marT="12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pt-BR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116" marR="12116" marT="12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pt-BR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116" marR="12116" marT="12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pt-BR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116" marR="12116" marT="12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pt-BR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116" marR="12116" marT="12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pt-BR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116" marR="12116" marT="12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4631834"/>
                  </a:ext>
                </a:extLst>
              </a:tr>
              <a:tr h="698338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21:00-21:50</a:t>
                      </a:r>
                      <a:endParaRPr lang="pt-BR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116" marR="12116" marT="12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Avaliação Psicológica</a:t>
                      </a:r>
                      <a:b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Eduardo de Paula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SALA: 117A</a:t>
                      </a:r>
                    </a:p>
                  </a:txBody>
                  <a:tcPr marL="12116" marR="12116" marT="12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Processos Psicossociais</a:t>
                      </a:r>
                      <a:b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Eser</a:t>
                      </a:r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T. Pacheco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SALA: 117A</a:t>
                      </a:r>
                    </a:p>
                  </a:txBody>
                  <a:tcPr marL="12116" marR="12116" marT="1211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Estágio Sup. Avaliação Psicológica</a:t>
                      </a:r>
                      <a:b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Talita Rocha (P1)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SALA: 117A</a:t>
                      </a:r>
                    </a:p>
                  </a:txBody>
                  <a:tcPr marL="12116" marR="12116" marT="12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Psicopatologias</a:t>
                      </a:r>
                      <a:b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Ronaldo </a:t>
                      </a:r>
                      <a:r>
                        <a:rPr lang="pt-BR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Santhiago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SALA: 117A</a:t>
                      </a:r>
                    </a:p>
                  </a:txBody>
                  <a:tcPr marL="12116" marR="12116" marT="12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Políticas Públicas e da Saúde</a:t>
                      </a:r>
                      <a:b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EAD</a:t>
                      </a:r>
                      <a:endParaRPr lang="pt-BR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116" marR="12116" marT="12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6080084"/>
                  </a:ext>
                </a:extLst>
              </a:tr>
              <a:tr h="698338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21:50-22:40</a:t>
                      </a:r>
                      <a:endParaRPr lang="pt-BR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116" marR="12116" marT="12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Avaliação Psicológica</a:t>
                      </a:r>
                      <a:b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Eduardo de Paula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SALA: 117A</a:t>
                      </a:r>
                    </a:p>
                  </a:txBody>
                  <a:tcPr marL="12116" marR="12116" marT="12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Processos Psicossociais</a:t>
                      </a:r>
                      <a:b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Eser</a:t>
                      </a:r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T. Pacheco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SALA: 117A</a:t>
                      </a:r>
                    </a:p>
                  </a:txBody>
                  <a:tcPr marL="12116" marR="12116" marT="1211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Estágio Sup. Avaliação Psicológica</a:t>
                      </a:r>
                      <a:b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Talita Rocha (P2)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SALA: 117A</a:t>
                      </a:r>
                    </a:p>
                  </a:txBody>
                  <a:tcPr marL="12116" marR="12116" marT="12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Psicopatologias</a:t>
                      </a:r>
                      <a:b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Ronaldo </a:t>
                      </a:r>
                      <a:r>
                        <a:rPr lang="pt-BR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Santhiago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SALA: 117A</a:t>
                      </a:r>
                    </a:p>
                  </a:txBody>
                  <a:tcPr marL="12116" marR="12116" marT="12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Políticas Públicas e da Saúde</a:t>
                      </a:r>
                      <a:b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EAD</a:t>
                      </a:r>
                      <a:endParaRPr lang="pt-BR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116" marR="12116" marT="12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62819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04990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4"/>
          <p:cNvSpPr txBox="1">
            <a:spLocks/>
          </p:cNvSpPr>
          <p:nvPr/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90000"/>
              </a:lnSpc>
              <a:spcAft>
                <a:spcPts val="600"/>
              </a:spcAft>
              <a:defRPr/>
            </a:pPr>
            <a:r>
              <a:rPr lang="pt-BR" sz="3400" b="1" kern="1200" dirty="0">
                <a:latin typeface="+mj-lt"/>
                <a:ea typeface="+mj-ea"/>
                <a:cs typeface="+mj-cs"/>
              </a:rPr>
              <a:t>HORÁRIOS 2023/2 – CURSO: PSICOLOGIA</a:t>
            </a:r>
          </a:p>
          <a:p>
            <a:pPr>
              <a:lnSpc>
                <a:spcPct val="90000"/>
              </a:lnSpc>
              <a:spcAft>
                <a:spcPts val="600"/>
              </a:spcAft>
              <a:defRPr/>
            </a:pPr>
            <a:r>
              <a:rPr lang="pt-BR" sz="3400" b="1" kern="1200" cap="all" dirty="0">
                <a:latin typeface="+mj-lt"/>
                <a:ea typeface="+mj-ea"/>
                <a:cs typeface="+mj-cs"/>
              </a:rPr>
              <a:t>OITAVO período – noite </a:t>
            </a:r>
          </a:p>
        </p:txBody>
      </p:sp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BC9D1461-D86F-4020-B6CF-936136EA0D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4989610"/>
              </p:ext>
            </p:extLst>
          </p:nvPr>
        </p:nvGraphicFramePr>
        <p:xfrm>
          <a:off x="495300" y="1628800"/>
          <a:ext cx="8915402" cy="4764790"/>
        </p:xfrm>
        <a:graphic>
          <a:graphicData uri="http://schemas.openxmlformats.org/drawingml/2006/table">
            <a:tbl>
              <a:tblPr/>
              <a:tblGrid>
                <a:gridCol w="691234">
                  <a:extLst>
                    <a:ext uri="{9D8B030D-6E8A-4147-A177-3AD203B41FA5}">
                      <a16:colId xmlns:a16="http://schemas.microsoft.com/office/drawing/2014/main" val="4135489395"/>
                    </a:ext>
                  </a:extLst>
                </a:gridCol>
                <a:gridCol w="2018589">
                  <a:extLst>
                    <a:ext uri="{9D8B030D-6E8A-4147-A177-3AD203B41FA5}">
                      <a16:colId xmlns:a16="http://schemas.microsoft.com/office/drawing/2014/main" val="3868199533"/>
                    </a:ext>
                  </a:extLst>
                </a:gridCol>
                <a:gridCol w="1599424">
                  <a:extLst>
                    <a:ext uri="{9D8B030D-6E8A-4147-A177-3AD203B41FA5}">
                      <a16:colId xmlns:a16="http://schemas.microsoft.com/office/drawing/2014/main" val="1740214247"/>
                    </a:ext>
                  </a:extLst>
                </a:gridCol>
                <a:gridCol w="1599424">
                  <a:extLst>
                    <a:ext uri="{9D8B030D-6E8A-4147-A177-3AD203B41FA5}">
                      <a16:colId xmlns:a16="http://schemas.microsoft.com/office/drawing/2014/main" val="1436351549"/>
                    </a:ext>
                  </a:extLst>
                </a:gridCol>
                <a:gridCol w="1446118">
                  <a:extLst>
                    <a:ext uri="{9D8B030D-6E8A-4147-A177-3AD203B41FA5}">
                      <a16:colId xmlns:a16="http://schemas.microsoft.com/office/drawing/2014/main" val="631355762"/>
                    </a:ext>
                  </a:extLst>
                </a:gridCol>
                <a:gridCol w="1560613">
                  <a:extLst>
                    <a:ext uri="{9D8B030D-6E8A-4147-A177-3AD203B41FA5}">
                      <a16:colId xmlns:a16="http://schemas.microsoft.com/office/drawing/2014/main" val="2522159839"/>
                    </a:ext>
                  </a:extLst>
                </a:gridCol>
              </a:tblGrid>
              <a:tr h="361413">
                <a:tc gridSpan="6"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Período</a:t>
                      </a:r>
                      <a:endParaRPr lang="pt-BR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1777" marR="111777" marT="55889" marB="55889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6887148"/>
                  </a:ext>
                </a:extLst>
              </a:tr>
              <a:tr h="261280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Horário</a:t>
                      </a:r>
                      <a:endParaRPr lang="pt-BR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643" marR="11643" marT="116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Segunda</a:t>
                      </a:r>
                      <a:endParaRPr lang="pt-BR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643" marR="11643" marT="116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Terça</a:t>
                      </a:r>
                      <a:endParaRPr lang="pt-BR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643" marR="11643" marT="116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Quarta</a:t>
                      </a:r>
                      <a:endParaRPr lang="pt-BR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643" marR="11643" marT="116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Quinta</a:t>
                      </a:r>
                      <a:endParaRPr lang="pt-BR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643" marR="11643" marT="116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Sexta</a:t>
                      </a:r>
                      <a:endParaRPr lang="pt-BR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643" marR="11643" marT="116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4622038"/>
                  </a:ext>
                </a:extLst>
              </a:tr>
              <a:tr h="466205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18:00 - 18:50</a:t>
                      </a:r>
                      <a:endParaRPr lang="pt-BR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643" marR="11643" marT="1164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pt-BR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643" marR="11643" marT="1164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pt-BR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643" marR="11643" marT="1164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pt-BR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643" marR="11643" marT="1164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pt-BR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643" marR="11643" marT="1164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pt-BR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643" marR="11643" marT="1164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9111411"/>
                  </a:ext>
                </a:extLst>
              </a:tr>
              <a:tr h="671129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19:00 - 19:50</a:t>
                      </a:r>
                      <a:endParaRPr lang="pt-BR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643" marR="11643" marT="1164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Teorias Cognitivas-Comportamentais</a:t>
                      </a:r>
                      <a:b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Priscilla </a:t>
                      </a:r>
                      <a:r>
                        <a:rPr lang="pt-BR" sz="13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Ohno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SALA: 118A</a:t>
                      </a:r>
                    </a:p>
                  </a:txBody>
                  <a:tcPr marL="11643" marR="11643" marT="1164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Psicopatologias</a:t>
                      </a:r>
                      <a:b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Ronaldo </a:t>
                      </a:r>
                      <a:r>
                        <a:rPr lang="pt-BR" sz="13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Santhiago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SALA: 117A</a:t>
                      </a:r>
                    </a:p>
                  </a:txBody>
                  <a:tcPr marL="11643" marR="11643" marT="1164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Teorias Cognitivas-Comportamentais</a:t>
                      </a:r>
                      <a:b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Priscilla </a:t>
                      </a:r>
                      <a:r>
                        <a:rPr lang="pt-BR" sz="13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Ohno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SALA: 118A</a:t>
                      </a:r>
                    </a:p>
                  </a:txBody>
                  <a:tcPr marL="11643" marR="11643" marT="1164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Psicofarmacologia</a:t>
                      </a:r>
                      <a:b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Ronaldo </a:t>
                      </a:r>
                      <a:r>
                        <a:rPr lang="pt-BR" sz="13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Santhiago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SALA: 117A</a:t>
                      </a:r>
                    </a:p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2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643" marR="11643" marT="1164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Estágio Sup. Práticas </a:t>
                      </a:r>
                      <a:r>
                        <a:rPr lang="pt-BR" sz="13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Psicos</a:t>
                      </a:r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Clínicas</a:t>
                      </a:r>
                      <a:b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Priscilla </a:t>
                      </a:r>
                      <a:r>
                        <a:rPr lang="pt-BR" sz="13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Ohno</a:t>
                      </a:r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(P1)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SALA: 118A</a:t>
                      </a:r>
                    </a:p>
                  </a:txBody>
                  <a:tcPr marL="11643" marR="11643" marT="1164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7374249"/>
                  </a:ext>
                </a:extLst>
              </a:tr>
              <a:tr h="671129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19:50 - 20:40</a:t>
                      </a:r>
                      <a:endParaRPr lang="pt-BR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643" marR="11643" marT="1164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Teorias Cognitivas-Comportamentais</a:t>
                      </a:r>
                      <a:b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Priscilla </a:t>
                      </a:r>
                      <a:r>
                        <a:rPr lang="pt-BR" sz="13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Ohno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SALA: 118A</a:t>
                      </a:r>
                    </a:p>
                  </a:txBody>
                  <a:tcPr marL="11643" marR="11643" marT="1164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Psicopatologias</a:t>
                      </a:r>
                      <a:b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Ronaldo </a:t>
                      </a:r>
                      <a:r>
                        <a:rPr lang="pt-BR" sz="13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Santhiago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SALA: 117A</a:t>
                      </a:r>
                    </a:p>
                  </a:txBody>
                  <a:tcPr marL="11643" marR="11643" marT="1164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Teorias Cognitivas-Comportamentais</a:t>
                      </a:r>
                      <a:b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Priscilla </a:t>
                      </a:r>
                      <a:r>
                        <a:rPr lang="pt-BR" sz="13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Ohno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SALA: 118A</a:t>
                      </a:r>
                    </a:p>
                  </a:txBody>
                  <a:tcPr marL="11643" marR="11643" marT="1164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Psicofarmacologia</a:t>
                      </a:r>
                      <a:b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Ronaldo </a:t>
                      </a:r>
                      <a:r>
                        <a:rPr lang="pt-BR" sz="13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Santhiago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SALA: 117A</a:t>
                      </a:r>
                    </a:p>
                  </a:txBody>
                  <a:tcPr marL="11643" marR="11643" marT="1164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Estágio Sup. Práticas </a:t>
                      </a:r>
                      <a:r>
                        <a:rPr lang="pt-BR" sz="13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Psicos</a:t>
                      </a:r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Clínicas</a:t>
                      </a:r>
                      <a:b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Priscilla </a:t>
                      </a:r>
                      <a:r>
                        <a:rPr lang="pt-BR" sz="13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Ohno</a:t>
                      </a:r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(P2)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SALA: 118A</a:t>
                      </a:r>
                    </a:p>
                  </a:txBody>
                  <a:tcPr marL="11643" marR="11643" marT="1164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33257415"/>
                  </a:ext>
                </a:extLst>
              </a:tr>
              <a:tr h="261280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pt-BR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643" marR="11643" marT="1164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pt-BR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643" marR="11643" marT="1164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pt-BR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643" marR="11643" marT="1164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pt-BR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643" marR="11643" marT="1164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pt-BR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643" marR="11643" marT="1164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pt-BR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643" marR="11643" marT="1164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135104"/>
                  </a:ext>
                </a:extLst>
              </a:tr>
              <a:tr h="671129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21:00-21:50</a:t>
                      </a:r>
                      <a:endParaRPr lang="pt-BR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643" marR="11643" marT="1164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Psicologia das Emergências e Desastres</a:t>
                      </a:r>
                      <a:b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Thaís Alves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SALA: 118A</a:t>
                      </a:r>
                    </a:p>
                  </a:txBody>
                  <a:tcPr marL="11643" marR="11643" marT="1164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Teorias Psicológicas - Sistêmicas</a:t>
                      </a:r>
                      <a:b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Elsemara Silveira Alípio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SALA: 118A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643" marR="11643" marT="1164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Teorias Psicológicas - Sistêmicas</a:t>
                      </a:r>
                      <a:b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Elsemara Silveira Alípio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SALA: 118A</a:t>
                      </a:r>
                    </a:p>
                  </a:txBody>
                  <a:tcPr marL="11643" marR="11643" marT="1164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Psicopatologias</a:t>
                      </a:r>
                      <a:b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Ronaldo </a:t>
                      </a:r>
                      <a:r>
                        <a:rPr lang="pt-BR" sz="13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Santhiago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SALA: 117A</a:t>
                      </a:r>
                    </a:p>
                  </a:txBody>
                  <a:tcPr marL="11643" marR="11643" marT="1164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Estágio Sup. Práticas </a:t>
                      </a:r>
                      <a:r>
                        <a:rPr lang="pt-BR" sz="13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Psicos</a:t>
                      </a:r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Clínicas</a:t>
                      </a:r>
                      <a:b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Priscilla </a:t>
                      </a:r>
                      <a:r>
                        <a:rPr lang="pt-BR" sz="13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Ohno</a:t>
                      </a:r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(P3)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SALA: 118A</a:t>
                      </a:r>
                    </a:p>
                  </a:txBody>
                  <a:tcPr marL="11643" marR="11643" marT="1164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4440242"/>
                  </a:ext>
                </a:extLst>
              </a:tr>
              <a:tr h="671129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21:50-22:40</a:t>
                      </a:r>
                      <a:endParaRPr lang="pt-BR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643" marR="11643" marT="1164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Psicologia das Emergências e Desastres</a:t>
                      </a:r>
                      <a:b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Thaís Alves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SALA: 118A</a:t>
                      </a:r>
                    </a:p>
                  </a:txBody>
                  <a:tcPr marL="11643" marR="11643" marT="1164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Teorias Psicológicas - Sistêmicas</a:t>
                      </a:r>
                      <a:b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SALA: 118A</a:t>
                      </a:r>
                    </a:p>
                  </a:txBody>
                  <a:tcPr marL="11643" marR="11643" marT="1164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Teorias Psicológicas - Sistêmicas</a:t>
                      </a:r>
                      <a:b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SALA: 118A</a:t>
                      </a:r>
                    </a:p>
                  </a:txBody>
                  <a:tcPr marL="11643" marR="11643" marT="1164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Psicopatologias</a:t>
                      </a:r>
                      <a:b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Ronaldo </a:t>
                      </a:r>
                      <a:r>
                        <a:rPr lang="pt-BR" sz="13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Santhiago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SALA: 117A</a:t>
                      </a:r>
                    </a:p>
                  </a:txBody>
                  <a:tcPr marL="11643" marR="11643" marT="1164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pt-BR" sz="2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643" marR="11643" marT="1164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62584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100050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AF6A195E3212784E8496FBEA4EC0DE63" ma:contentTypeVersion="14" ma:contentTypeDescription="Crie um novo documento." ma:contentTypeScope="" ma:versionID="597925e709ff8299d17001a77d5943be">
  <xsd:schema xmlns:xsd="http://www.w3.org/2001/XMLSchema" xmlns:xs="http://www.w3.org/2001/XMLSchema" xmlns:p="http://schemas.microsoft.com/office/2006/metadata/properties" xmlns:ns2="ba2dbdb0-beca-4412-a910-82ae4df44d3d" xmlns:ns3="e1f26e94-00d5-4a3b-858c-4c5ea481c72a" targetNamespace="http://schemas.microsoft.com/office/2006/metadata/properties" ma:root="true" ma:fieldsID="8db1489a72d3001add92ddc9f774f9f9" ns2:_="" ns3:_="">
    <xsd:import namespace="ba2dbdb0-beca-4412-a910-82ae4df44d3d"/>
    <xsd:import namespace="e1f26e94-00d5-4a3b-858c-4c5ea481c72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2dbdb0-beca-4412-a910-82ae4df44d3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5" nillable="true" ma:taxonomy="true" ma:internalName="lcf76f155ced4ddcb4097134ff3c332f" ma:taxonomyFieldName="MediaServiceImageTags" ma:displayName="Marcações de imagem" ma:readOnly="false" ma:fieldId="{5cf76f15-5ced-4ddc-b409-7134ff3c332f}" ma:taxonomyMulti="true" ma:sspId="434e4c94-eb29-4a49-8234-2df3927c409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f26e94-00d5-4a3b-858c-4c5ea481c72a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Com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Detalhes de Compartilhado Com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b263b1ab-f502-4448-b87b-dff6ac26c47d}" ma:internalName="TaxCatchAll" ma:showField="CatchAllData" ma:web="e1f26e94-00d5-4a3b-858c-4c5ea481c72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1f26e94-00d5-4a3b-858c-4c5ea481c72a" xsi:nil="true"/>
    <lcf76f155ced4ddcb4097134ff3c332f xmlns="ba2dbdb0-beca-4412-a910-82ae4df44d3d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A80835B-65F8-4927-B086-7368CDF1288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a2dbdb0-beca-4412-a910-82ae4df44d3d"/>
    <ds:schemaRef ds:uri="e1f26e94-00d5-4a3b-858c-4c5ea481c72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CBB1F35-6980-44BC-91CF-6BFC6455671C}">
  <ds:schemaRefs>
    <ds:schemaRef ds:uri="ba2dbdb0-beca-4412-a910-82ae4df44d3d"/>
    <ds:schemaRef ds:uri="http://schemas.microsoft.com/office/2006/documentManagement/types"/>
    <ds:schemaRef ds:uri="http://purl.org/dc/terms/"/>
    <ds:schemaRef ds:uri="http://purl.org/dc/dcmitype/"/>
    <ds:schemaRef ds:uri="http://purl.org/dc/elements/1.1/"/>
    <ds:schemaRef ds:uri="http://www.w3.org/XML/1998/namespace"/>
    <ds:schemaRef ds:uri="e1f26e94-00d5-4a3b-858c-4c5ea481c72a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65279873-DFD0-41BF-A09C-09A923EF1F4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5888</TotalTime>
  <Words>2879</Words>
  <Application>Microsoft Office PowerPoint</Application>
  <PresentationFormat>Papel A4 (210 x 297 mm)</PresentationFormat>
  <Paragraphs>744</Paragraphs>
  <Slides>13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Nexa Black</vt:lpstr>
      <vt:lpstr>Tema do Office</vt:lpstr>
      <vt:lpstr>1_Tema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GO! Midia</dc:creator>
  <cp:lastModifiedBy>Henriqueta Regina Pereira Couto</cp:lastModifiedBy>
  <cp:revision>203</cp:revision>
  <cp:lastPrinted>2020-05-26T12:05:25Z</cp:lastPrinted>
  <dcterms:created xsi:type="dcterms:W3CDTF">2015-04-10T18:08:33Z</dcterms:created>
  <dcterms:modified xsi:type="dcterms:W3CDTF">2023-08-03T18:54:39Z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0x010100AF6A195E3212784E8496FBEA4EC0DE63</vt:lpwstr>
  </property>
  <property fmtid="{D5CDD505-2E9C-101B-9397-08002B2CF9AE}" pid="3" name="Order">
    <vt:r8>81600</vt:r8>
  </property>
  <property fmtid="{D5CDD505-2E9C-101B-9397-08002B2CF9AE}" pid="4" name="MediaServiceImageTags">
    <vt:lpwstr/>
  </property>
</Properties>
</file>