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71"/>
    <a:srgbClr val="FEC833"/>
    <a:srgbClr val="182B4C"/>
    <a:srgbClr val="ECDCC6"/>
    <a:srgbClr val="FFB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05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3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PRIMEIRO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551AN1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3D9CE41-E218-4141-B96B-F9677C092590}"/>
              </a:ext>
            </a:extLst>
          </p:cNvPr>
          <p:cNvSpPr/>
          <p:nvPr/>
        </p:nvSpPr>
        <p:spPr>
          <a:xfrm>
            <a:off x="213623" y="6161696"/>
            <a:ext cx="7416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1400" b="1" i="0" dirty="0">
                <a:solidFill>
                  <a:srgbClr val="000000"/>
                </a:solidFill>
                <a:effectLst/>
                <a:latin typeface="Nexa Bold" panose="02000000000000000000"/>
              </a:rPr>
              <a:t>Modularizado 551AN1 e 551BN1 </a:t>
            </a:r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752810"/>
              </p:ext>
            </p:extLst>
          </p:nvPr>
        </p:nvGraphicFramePr>
        <p:xfrm>
          <a:off x="773723" y="1563660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373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276579">
                  <a:extLst>
                    <a:ext uri="{9D8B030D-6E8A-4147-A177-3AD203B41FA5}">
                      <a16:colId xmlns:a16="http://schemas.microsoft.com/office/drawing/2014/main" val="3419316211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APLICADOS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Monica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APLICADOS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Monica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MICROBIOLOGIA E IMUNOLOGIA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MICROBIOLOGIA E IMUNOLOGIA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3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SEGUNDO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551BN1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346331B-420F-92B0-E7BA-FFEDE459B399}"/>
              </a:ext>
            </a:extLst>
          </p:cNvPr>
          <p:cNvSpPr/>
          <p:nvPr/>
        </p:nvSpPr>
        <p:spPr>
          <a:xfrm>
            <a:off x="213623" y="6161696"/>
            <a:ext cx="7416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1400" b="1" i="0" dirty="0">
                <a:solidFill>
                  <a:srgbClr val="000000"/>
                </a:solidFill>
                <a:effectLst/>
                <a:latin typeface="Nexa Bold" panose="02000000000000000000"/>
              </a:rPr>
              <a:t>Modularizado 551AN1 e 551BN1 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6D918B43-4B5D-A06C-2FDC-93D8DFAFAF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741587"/>
              </p:ext>
            </p:extLst>
          </p:nvPr>
        </p:nvGraphicFramePr>
        <p:xfrm>
          <a:off x="773723" y="1563660"/>
          <a:ext cx="10820399" cy="4119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373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276579">
                  <a:extLst>
                    <a:ext uri="{9D8B030D-6E8A-4147-A177-3AD203B41FA5}">
                      <a16:colId xmlns:a16="http://schemas.microsoft.com/office/drawing/2014/main" val="3419316211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339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APLICADOS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APLICADOS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LABORATÓ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BIOQUÍMICA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Marcos Túlio Alves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FISIOLOGIA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Marcelo Teixeira de Andrade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MICROBIOLOGIA E IMUNOLOGIA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DA CABEÇA E PESCOÇO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101A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MICROBIOLOGIA E IMUNOLOGIA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98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TERCEIRO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552AN1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7AC686C7-6013-1EF9-75ED-DF5D7E049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045284"/>
              </p:ext>
            </p:extLst>
          </p:nvPr>
        </p:nvGraphicFramePr>
        <p:xfrm>
          <a:off x="669758" y="1677012"/>
          <a:ext cx="11217626" cy="3583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892">
                  <a:extLst>
                    <a:ext uri="{9D8B030D-6E8A-4147-A177-3AD203B41FA5}">
                      <a16:colId xmlns:a16="http://schemas.microsoft.com/office/drawing/2014/main" val="2749882808"/>
                    </a:ext>
                  </a:extLst>
                </a:gridCol>
                <a:gridCol w="2115403">
                  <a:extLst>
                    <a:ext uri="{9D8B030D-6E8A-4147-A177-3AD203B41FA5}">
                      <a16:colId xmlns:a16="http://schemas.microsoft.com/office/drawing/2014/main" val="1314120473"/>
                    </a:ext>
                  </a:extLst>
                </a:gridCol>
                <a:gridCol w="2050811">
                  <a:extLst>
                    <a:ext uri="{9D8B030D-6E8A-4147-A177-3AD203B41FA5}">
                      <a16:colId xmlns:a16="http://schemas.microsoft.com/office/drawing/2014/main" val="1428236090"/>
                    </a:ext>
                  </a:extLst>
                </a:gridCol>
                <a:gridCol w="1743451">
                  <a:extLst>
                    <a:ext uri="{9D8B030D-6E8A-4147-A177-3AD203B41FA5}">
                      <a16:colId xmlns:a16="http://schemas.microsoft.com/office/drawing/2014/main" val="2207397760"/>
                    </a:ext>
                  </a:extLst>
                </a:gridCol>
              </a:tblGrid>
              <a:tr h="352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APLICADOS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Márcia Mota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APLICADOS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Márcia Mota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237311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(PA)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PATOLOGIA GERAL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(PB)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PATOLOGIA GERAL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16CB8B6C-8043-B53D-5FE2-FD7ED5701A3A}"/>
              </a:ext>
            </a:extLst>
          </p:cNvPr>
          <p:cNvSpPr/>
          <p:nvPr/>
        </p:nvSpPr>
        <p:spPr>
          <a:xfrm>
            <a:off x="213623" y="5984273"/>
            <a:ext cx="7416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1400" b="1" i="0" dirty="0">
                <a:solidFill>
                  <a:srgbClr val="000000"/>
                </a:solidFill>
                <a:effectLst/>
                <a:latin typeface="Nexa Bold" panose="02000000000000000000"/>
              </a:rPr>
              <a:t>Modularizado 552AN1 e 552BN1 </a:t>
            </a:r>
          </a:p>
        </p:txBody>
      </p:sp>
    </p:spTree>
    <p:extLst>
      <p:ext uri="{BB962C8B-B14F-4D97-AF65-F5344CB8AC3E}">
        <p14:creationId xmlns:p14="http://schemas.microsoft.com/office/powerpoint/2010/main" val="43559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QUARTO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552BN1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A884D0A-7169-EB8F-0398-EC1E771DD9B4}"/>
              </a:ext>
            </a:extLst>
          </p:cNvPr>
          <p:cNvSpPr/>
          <p:nvPr/>
        </p:nvSpPr>
        <p:spPr>
          <a:xfrm>
            <a:off x="213623" y="5984273"/>
            <a:ext cx="74168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1400" b="1" i="0" dirty="0">
                <a:solidFill>
                  <a:srgbClr val="000000"/>
                </a:solidFill>
                <a:effectLst/>
                <a:latin typeface="Nexa Bold" panose="02000000000000000000"/>
              </a:rPr>
              <a:t>Modularizado 552AN1 e 552BN1 </a:t>
            </a:r>
          </a:p>
        </p:txBody>
      </p:sp>
      <p:graphicFrame>
        <p:nvGraphicFramePr>
          <p:cNvPr id="5" name="Espaço Reservado para Conteúdo 6">
            <a:extLst>
              <a:ext uri="{FF2B5EF4-FFF2-40B4-BE49-F238E27FC236}">
                <a16:creationId xmlns:a16="http://schemas.microsoft.com/office/drawing/2014/main" id="{DA6EFF8D-684E-38C0-B508-A89B7D826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227"/>
              </p:ext>
            </p:extLst>
          </p:nvPr>
        </p:nvGraphicFramePr>
        <p:xfrm>
          <a:off x="630001" y="1637097"/>
          <a:ext cx="11217626" cy="3583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892">
                  <a:extLst>
                    <a:ext uri="{9D8B030D-6E8A-4147-A177-3AD203B41FA5}">
                      <a16:colId xmlns:a16="http://schemas.microsoft.com/office/drawing/2014/main" val="2749882808"/>
                    </a:ext>
                  </a:extLst>
                </a:gridCol>
                <a:gridCol w="2115403">
                  <a:extLst>
                    <a:ext uri="{9D8B030D-6E8A-4147-A177-3AD203B41FA5}">
                      <a16:colId xmlns:a16="http://schemas.microsoft.com/office/drawing/2014/main" val="1314120473"/>
                    </a:ext>
                  </a:extLst>
                </a:gridCol>
                <a:gridCol w="2050811">
                  <a:extLst>
                    <a:ext uri="{9D8B030D-6E8A-4147-A177-3AD203B41FA5}">
                      <a16:colId xmlns:a16="http://schemas.microsoft.com/office/drawing/2014/main" val="1428236090"/>
                    </a:ext>
                  </a:extLst>
                </a:gridCol>
                <a:gridCol w="1743451">
                  <a:extLst>
                    <a:ext uri="{9D8B030D-6E8A-4147-A177-3AD203B41FA5}">
                      <a16:colId xmlns:a16="http://schemas.microsoft.com/office/drawing/2014/main" val="2207397760"/>
                    </a:ext>
                  </a:extLst>
                </a:gridCol>
              </a:tblGrid>
              <a:tr h="352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APLICADOS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Márcia Mota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PROJETOS E PRÁTICAS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APLICADOS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Márcia Mota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237311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FARMACOLOGIA E TERAPÊUTICA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Claudiney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Luis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Ferreira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(PA)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PATOLOGIA GERAL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ANATOMIA DENTAL E ESCULTURA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MATERIAIS DENTÁRIOS (PB)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PATOLOGIA GERAL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Mônica Schettini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EPIDEMIOLOGIA E ESTATÍSTICA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6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QUINTO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553AN1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2" name="Espaço Reservado para Conteúdo 6">
            <a:extLst>
              <a:ext uri="{FF2B5EF4-FFF2-40B4-BE49-F238E27FC236}">
                <a16:creationId xmlns:a16="http://schemas.microsoft.com/office/drawing/2014/main" id="{B9698D8C-932A-896C-2FC9-677451FE99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717696"/>
              </p:ext>
            </p:extLst>
          </p:nvPr>
        </p:nvGraphicFramePr>
        <p:xfrm>
          <a:off x="486833" y="1414617"/>
          <a:ext cx="11218333" cy="43670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403">
                  <a:extLst>
                    <a:ext uri="{9D8B030D-6E8A-4147-A177-3AD203B41FA5}">
                      <a16:colId xmlns:a16="http://schemas.microsoft.com/office/drawing/2014/main" val="2371668789"/>
                    </a:ext>
                  </a:extLst>
                </a:gridCol>
                <a:gridCol w="2402006">
                  <a:extLst>
                    <a:ext uri="{9D8B030D-6E8A-4147-A177-3AD203B41FA5}">
                      <a16:colId xmlns:a16="http://schemas.microsoft.com/office/drawing/2014/main" val="1467862773"/>
                    </a:ext>
                  </a:extLst>
                </a:gridCol>
                <a:gridCol w="2442949">
                  <a:extLst>
                    <a:ext uri="{9D8B030D-6E8A-4147-A177-3AD203B41FA5}">
                      <a16:colId xmlns:a16="http://schemas.microsoft.com/office/drawing/2014/main" val="1500192350"/>
                    </a:ext>
                  </a:extLst>
                </a:gridCol>
                <a:gridCol w="1523936">
                  <a:extLst>
                    <a:ext uri="{9D8B030D-6E8A-4147-A177-3AD203B41FA5}">
                      <a16:colId xmlns:a16="http://schemas.microsoft.com/office/drawing/2014/main" val="4022993774"/>
                    </a:ext>
                  </a:extLst>
                </a:gridCol>
              </a:tblGrid>
              <a:tr h="304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15:00-18:40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635397965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18:10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249762534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E CARIOLOGIA I (T)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RADIOLOGIA ODONTOLÓGICA II (T)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Camila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Caneschi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ANESTESIOLOGIA E CIRURGIA (T)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5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E CARIOLOGIA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RADIOLOGIA ODONTOLÓGICA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Camila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Caneschi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ANESTESIOLOGIA E CIRURGIA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E CARIOLOGIA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RADIOLOGIA ODONTOLÓGICA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Camila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Caneschi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ANESTESIOLOGIA E CIRURGIA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5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E CARIOLOGIA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Monize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Carvalho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ANESTESIOLOGIA E CIRURGIA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36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SEXTO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553BN1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798786"/>
              </p:ext>
            </p:extLst>
          </p:nvPr>
        </p:nvGraphicFramePr>
        <p:xfrm>
          <a:off x="685800" y="1397684"/>
          <a:ext cx="11116733" cy="44313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6346">
                  <a:extLst>
                    <a:ext uri="{9D8B030D-6E8A-4147-A177-3AD203B41FA5}">
                      <a16:colId xmlns:a16="http://schemas.microsoft.com/office/drawing/2014/main" val="3069508076"/>
                    </a:ext>
                  </a:extLst>
                </a:gridCol>
                <a:gridCol w="1651379">
                  <a:extLst>
                    <a:ext uri="{9D8B030D-6E8A-4147-A177-3AD203B41FA5}">
                      <a16:colId xmlns:a16="http://schemas.microsoft.com/office/drawing/2014/main" val="2238088156"/>
                    </a:ext>
                  </a:extLst>
                </a:gridCol>
                <a:gridCol w="2128099">
                  <a:extLst>
                    <a:ext uri="{9D8B030D-6E8A-4147-A177-3AD203B41FA5}">
                      <a16:colId xmlns:a16="http://schemas.microsoft.com/office/drawing/2014/main" val="1271255593"/>
                    </a:ext>
                  </a:extLst>
                </a:gridCol>
                <a:gridCol w="2318291">
                  <a:extLst>
                    <a:ext uri="{9D8B030D-6E8A-4147-A177-3AD203B41FA5}">
                      <a16:colId xmlns:a16="http://schemas.microsoft.com/office/drawing/2014/main" val="1241835533"/>
                    </a:ext>
                  </a:extLst>
                </a:gridCol>
              </a:tblGrid>
              <a:tr h="304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15:00-18:40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090890946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18:10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POLÍTICAS DE SAÚDE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249762534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BÁSICA 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I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Profa. Kelly Oliva Jorge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5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BÁSICA 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I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 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Profa. Kelly Oliva Jorge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BÁSICA 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I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 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Profa. Kelly Oliva Jorge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PERIODONTIA (PB)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Simone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Amormino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DENTÍSTICA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BÁSICA 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I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 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Profa. Kelly Oliva Jorge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90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SÉTIMO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554AN1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2" name="Espaço Reservado para Conteúdo 6">
            <a:extLst>
              <a:ext uri="{FF2B5EF4-FFF2-40B4-BE49-F238E27FC236}">
                <a16:creationId xmlns:a16="http://schemas.microsoft.com/office/drawing/2014/main" id="{0BC613FB-32FC-FE2C-81B7-456B424A12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051467"/>
              </p:ext>
            </p:extLst>
          </p:nvPr>
        </p:nvGraphicFramePr>
        <p:xfrm>
          <a:off x="496905" y="1415102"/>
          <a:ext cx="11502558" cy="44313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0965">
                  <a:extLst>
                    <a:ext uri="{9D8B030D-6E8A-4147-A177-3AD203B41FA5}">
                      <a16:colId xmlns:a16="http://schemas.microsoft.com/office/drawing/2014/main" val="2266998560"/>
                    </a:ext>
                  </a:extLst>
                </a:gridCol>
                <a:gridCol w="1962829">
                  <a:extLst>
                    <a:ext uri="{9D8B030D-6E8A-4147-A177-3AD203B41FA5}">
                      <a16:colId xmlns:a16="http://schemas.microsoft.com/office/drawing/2014/main" val="3140375489"/>
                    </a:ext>
                  </a:extLst>
                </a:gridCol>
                <a:gridCol w="1976284">
                  <a:extLst>
                    <a:ext uri="{9D8B030D-6E8A-4147-A177-3AD203B41FA5}">
                      <a16:colId xmlns:a16="http://schemas.microsoft.com/office/drawing/2014/main" val="4108066053"/>
                    </a:ext>
                  </a:extLst>
                </a:gridCol>
                <a:gridCol w="2410177">
                  <a:extLst>
                    <a:ext uri="{9D8B030D-6E8A-4147-A177-3AD203B41FA5}">
                      <a16:colId xmlns:a16="http://schemas.microsoft.com/office/drawing/2014/main" val="2165873777"/>
                    </a:ext>
                  </a:extLst>
                </a:gridCol>
              </a:tblGrid>
              <a:tr h="304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15:00-18:30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998586997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18:10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249762534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Camila </a:t>
                      </a:r>
                      <a:r>
                        <a:rPr lang="pt-BR" sz="1200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Caneschi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ODONTOPEDIATRIA (P)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Fernando Henrique Oliveira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Camila </a:t>
                      </a:r>
                      <a:r>
                        <a:rPr lang="pt-BR" sz="1200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Caneschi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ODONTOPEDIATRIA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Fernando Henrique Oliveira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Escola Odont.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Camila </a:t>
                      </a:r>
                      <a:r>
                        <a:rPr lang="pt-BR" sz="1200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Caneschi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ODONTOPEDIATRIA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Fernando Henrique Oliveira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Escola Odont.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ENDODONTIA (PA)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118B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BÁSICA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Camila </a:t>
                      </a:r>
                      <a:r>
                        <a:rPr lang="pt-BR" sz="1200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Caneschi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CLÍNICA ODONTOPEDIATRIA (</a:t>
                      </a:r>
                      <a:r>
                        <a:rPr lang="pt-BR" sz="1200" b="1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Prof. Fernando Henrique Oliveira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40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OITAVO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554bN1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2" name="Espaço Reservado para Conteúdo 6">
            <a:extLst>
              <a:ext uri="{FF2B5EF4-FFF2-40B4-BE49-F238E27FC236}">
                <a16:creationId xmlns:a16="http://schemas.microsoft.com/office/drawing/2014/main" id="{03FB56EB-F7F5-1BDF-75BB-385074905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060238"/>
              </p:ext>
            </p:extLst>
          </p:nvPr>
        </p:nvGraphicFramePr>
        <p:xfrm>
          <a:off x="427704" y="1616548"/>
          <a:ext cx="11254780" cy="45685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9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057">
                  <a:extLst>
                    <a:ext uri="{9D8B030D-6E8A-4147-A177-3AD203B41FA5}">
                      <a16:colId xmlns:a16="http://schemas.microsoft.com/office/drawing/2014/main" val="2368940982"/>
                    </a:ext>
                  </a:extLst>
                </a:gridCol>
                <a:gridCol w="2271250">
                  <a:extLst>
                    <a:ext uri="{9D8B030D-6E8A-4147-A177-3AD203B41FA5}">
                      <a16:colId xmlns:a16="http://schemas.microsoft.com/office/drawing/2014/main" val="3338246756"/>
                    </a:ext>
                  </a:extLst>
                </a:gridCol>
                <a:gridCol w="1648958">
                  <a:extLst>
                    <a:ext uri="{9D8B030D-6E8A-4147-A177-3AD203B41FA5}">
                      <a16:colId xmlns:a16="http://schemas.microsoft.com/office/drawing/2014/main" val="4058465427"/>
                    </a:ext>
                  </a:extLst>
                </a:gridCol>
                <a:gridCol w="2320120">
                  <a:extLst>
                    <a:ext uri="{9D8B030D-6E8A-4147-A177-3AD203B41FA5}">
                      <a16:colId xmlns:a16="http://schemas.microsoft.com/office/drawing/2014/main" val="790775962"/>
                    </a:ext>
                  </a:extLst>
                </a:gridCol>
              </a:tblGrid>
              <a:tr h="304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 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15:00-18:30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(PB)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Camila </a:t>
                      </a:r>
                      <a:r>
                        <a:rPr lang="pt-BR" sz="1200" dirty="0" err="1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Caneschi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4551401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18:10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IV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249762534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ORTODONTIA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SALA:103A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ORTODONTIA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SALA:103A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Clínica Escola Odont.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ODONTOLOGIA HOSPITALAR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A CONTRATAR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SALA:103A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PRÓTESE FIXA (PA)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120B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ODONTOLOGIA HOSPITALAR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A CONTRATAR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SALA:103A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43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501" y="2909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ODONTOLOGIA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NONO 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555AN1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2" name="Espaço Reservado para Conteúdo 6">
            <a:extLst>
              <a:ext uri="{FF2B5EF4-FFF2-40B4-BE49-F238E27FC236}">
                <a16:creationId xmlns:a16="http://schemas.microsoft.com/office/drawing/2014/main" id="{03FB56EB-F7F5-1BDF-75BB-385074905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832381"/>
              </p:ext>
            </p:extLst>
          </p:nvPr>
        </p:nvGraphicFramePr>
        <p:xfrm>
          <a:off x="435915" y="1560659"/>
          <a:ext cx="11521623" cy="46448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9193">
                  <a:extLst>
                    <a:ext uri="{9D8B030D-6E8A-4147-A177-3AD203B41FA5}">
                      <a16:colId xmlns:a16="http://schemas.microsoft.com/office/drawing/2014/main" val="1475825161"/>
                    </a:ext>
                  </a:extLst>
                </a:gridCol>
                <a:gridCol w="2461847">
                  <a:extLst>
                    <a:ext uri="{9D8B030D-6E8A-4147-A177-3AD203B41FA5}">
                      <a16:colId xmlns:a16="http://schemas.microsoft.com/office/drawing/2014/main" val="1064692662"/>
                    </a:ext>
                  </a:extLst>
                </a:gridCol>
                <a:gridCol w="1863969">
                  <a:extLst>
                    <a:ext uri="{9D8B030D-6E8A-4147-A177-3AD203B41FA5}">
                      <a16:colId xmlns:a16="http://schemas.microsoft.com/office/drawing/2014/main" val="771727775"/>
                    </a:ext>
                  </a:extLst>
                </a:gridCol>
                <a:gridCol w="1846384">
                  <a:extLst>
                    <a:ext uri="{9D8B030D-6E8A-4147-A177-3AD203B41FA5}">
                      <a16:colId xmlns:a16="http://schemas.microsoft.com/office/drawing/2014/main" val="2829134774"/>
                    </a:ext>
                  </a:extLst>
                </a:gridCol>
              </a:tblGrid>
              <a:tr h="304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 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bg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15:00-18:30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4551401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18:10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 IV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  <a:endParaRPr lang="pt-BR" sz="1200" dirty="0">
                        <a:solidFill>
                          <a:schemeClr val="tx1"/>
                        </a:solidFill>
                        <a:latin typeface="Nexa Bold" panose="0200000000000000000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249762534"/>
                  </a:ext>
                </a:extLst>
              </a:tr>
              <a:tr h="234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(P)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(T)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ORTODONTIA (T)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Clínica Escola Odont.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Caroline Santa Rosa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ORTODONTIA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Nexa Bold" panose="02000000000000000000"/>
                        </a:rPr>
                        <a:t>Cláudio Renato Vieira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21:00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(P)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BIOÉTICA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LEGISLAÇÃO (T)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ODONTOLOGIA HOSPITALAR (T)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21:50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____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Bruno Bahia Lopes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CLÍNICA INTEGRADA II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Eryksson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Souza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212B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BIOÉTICA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LEGISLAÇÃO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ODONTOLOGIA HOSPITALAR (</a:t>
                      </a:r>
                      <a:r>
                        <a:rPr lang="pt-BR" sz="1200" b="1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Profa. 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Lays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Renhe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Bugança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547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6A195E3212784E8496FBEA4EC0DE63" ma:contentTypeVersion="14" ma:contentTypeDescription="Crie um novo documento." ma:contentTypeScope="" ma:versionID="597925e709ff8299d17001a77d5943be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8db1489a72d3001add92ddc9f774f9f9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B03046-81B6-47CA-9E99-2CAA2BB6394E}">
  <ds:schemaRefs>
    <ds:schemaRef ds:uri="http://schemas.microsoft.com/office/2006/metadata/properties"/>
    <ds:schemaRef ds:uri="http://schemas.microsoft.com/office/infopath/2007/PartnerControls"/>
    <ds:schemaRef ds:uri="e1f26e94-00d5-4a3b-858c-4c5ea481c72a"/>
    <ds:schemaRef ds:uri="ba2dbdb0-beca-4412-a910-82ae4df44d3d"/>
  </ds:schemaRefs>
</ds:datastoreItem>
</file>

<file path=customXml/itemProps2.xml><?xml version="1.0" encoding="utf-8"?>
<ds:datastoreItem xmlns:ds="http://schemas.openxmlformats.org/officeDocument/2006/customXml" ds:itemID="{BDDDD417-CD79-4192-A5FD-5CB9EC2375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88B6C4-DF0D-4D83-BF8E-0E7BBB9924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dbdb0-beca-4412-a910-82ae4df44d3d"/>
    <ds:schemaRef ds:uri="e1f26e94-00d5-4a3b-858c-4c5ea481c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9840</TotalTime>
  <Words>2445</Words>
  <Application>Microsoft Office PowerPoint</Application>
  <PresentationFormat>Widescreen</PresentationFormat>
  <Paragraphs>715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Nexa Bold</vt:lpstr>
      <vt:lpstr>Tema do Office</vt:lpstr>
      <vt:lpstr>HORÁRIOS 2023/2 – CURSO ODONTOLOGIA PRIMEIRO PERÍODO – NOITE TURMA: 551AN1 </vt:lpstr>
      <vt:lpstr>HORÁRIOS 2023/2 – CURSO ODONTOLOGIA SEGUNDO PERÍODO – NOITE TURMA: 551BN1 </vt:lpstr>
      <vt:lpstr>HORÁRIOS 2023/2 – CURSO ODONTOLOGIA TERCEIRO PERÍODO – NOITE TURMA: 552AN1 </vt:lpstr>
      <vt:lpstr>HORÁRIOS 2023/2 – CURSO ODONTOLOGIA QUARTO PERÍODO – NOITE TURMA: 552BN1 </vt:lpstr>
      <vt:lpstr>HORÁRIOS 2023/2 – CURSO ODONTOLOGIA QUINTO PERÍODO – NOITE TURMA: 553AN1 </vt:lpstr>
      <vt:lpstr>HORÁRIOS 2023/2 – CURSO ODONTOLOGIA SEXTO PERÍODO – NOITE TURMA: 553BN1 </vt:lpstr>
      <vt:lpstr>HORÁRIOS 2023/2 – CURSO ODONTOLOGIA SÉTIMO PERÍODO – NOITE TURMA: 554AN1 </vt:lpstr>
      <vt:lpstr>HORÁRIOS 2023/2 – CURSO ODONTOLOGIA OITAVO PERÍODO – NOITE TURMA: 554bN1 </vt:lpstr>
      <vt:lpstr>HORÁRIOS 2023/2 – CURSO ODONTOLOGIA NONO PERÍODO – NOITE TURMA: 555AN1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Zocratto Gonçalves</dc:creator>
  <cp:lastModifiedBy>Taciana Cristina Pereira</cp:lastModifiedBy>
  <cp:revision>109</cp:revision>
  <dcterms:created xsi:type="dcterms:W3CDTF">2021-03-01T13:31:50Z</dcterms:created>
  <dcterms:modified xsi:type="dcterms:W3CDTF">2023-08-03T16:52:46Z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</Properties>
</file>