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83" r:id="rId5"/>
    <p:sldId id="284" r:id="rId6"/>
    <p:sldId id="285" r:id="rId7"/>
    <p:sldId id="286" r:id="rId8"/>
    <p:sldId id="287" r:id="rId9"/>
    <p:sldId id="288" r:id="rId10"/>
    <p:sldId id="289" r:id="rId11"/>
    <p:sldId id="290" r:id="rId12"/>
    <p:sldId id="291" r:id="rId13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E2B71"/>
    <a:srgbClr val="FEC833"/>
    <a:srgbClr val="182B4C"/>
    <a:srgbClr val="ECDCC6"/>
    <a:srgbClr val="FFBEA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505" autoAdjust="0"/>
    <p:restoredTop sz="94660" autoAdjust="0"/>
  </p:normalViewPr>
  <p:slideViewPr>
    <p:cSldViewPr snapToGrid="0">
      <p:cViewPr varScale="1">
        <p:scale>
          <a:sx n="72" d="100"/>
          <a:sy n="72" d="100"/>
        </p:scale>
        <p:origin x="636" y="6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25DEA13-B5FB-4BCA-A342-8C71D3693D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59BCD63-7FDA-4274-A7ED-843BE646EB5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7DB1A5C-6025-45DB-832A-428DD4DA8F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FF1D4-974C-447C-92F0-45B818F230C8}" type="datetimeFigureOut">
              <a:rPr lang="pt-BR" smtClean="0"/>
              <a:t>03/08/2023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CF37FF8-3CDE-4D88-8D3B-84DD3410BD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D2B24EF-46F2-4E16-A75A-83DE668CD3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C6BF4-7F5F-4788-B7A5-AF8E0CE74FF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32364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49C5BB7-CA7B-4CBF-85FB-EC1BC20884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44511FFB-C58D-4EDC-96A4-1894AF0A344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AEC15C38-901B-4881-A7AF-02EFAFC960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FF1D4-974C-447C-92F0-45B818F230C8}" type="datetimeFigureOut">
              <a:rPr lang="pt-BR" smtClean="0"/>
              <a:t>03/08/2023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DC44902-C33A-4902-B335-0128D48176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FAB0789-D030-461F-BD95-3C419F72C8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C6BF4-7F5F-4788-B7A5-AF8E0CE74FF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899792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7E6259F1-EF13-4A16-BD36-1308D15B051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0A314B1E-8A42-430B-8F0A-BFB9042E65B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370C644-B768-4DDE-B7B3-51BB837919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FF1D4-974C-447C-92F0-45B818F230C8}" type="datetimeFigureOut">
              <a:rPr lang="pt-BR" smtClean="0"/>
              <a:t>03/08/2023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39100D35-C33B-48B5-BEEF-294C5A27E2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EB8615A-0988-4A2D-8C40-48752B096A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C6BF4-7F5F-4788-B7A5-AF8E0CE74FF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699151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A0717A2-EA8E-4C37-8B80-1CF959CCAE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2CEE076-2926-4B10-8948-DDF24E6DDF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03144984-E4E4-4CED-9386-3623ACC789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FF1D4-974C-447C-92F0-45B818F230C8}" type="datetimeFigureOut">
              <a:rPr lang="pt-BR" smtClean="0"/>
              <a:t>03/08/2023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9F23DA2E-1BDD-47FE-9594-FA7041F364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371A203-0220-4392-9D9C-0D078478D8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C6BF4-7F5F-4788-B7A5-AF8E0CE74FF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909252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6276E28-7AF2-42A3-B145-A0697BEA69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38C68476-576C-446D-B87A-83B0370A7B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2E86209-1255-4556-AEFD-4800A2F9FD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FF1D4-974C-447C-92F0-45B818F230C8}" type="datetimeFigureOut">
              <a:rPr lang="pt-BR" smtClean="0"/>
              <a:t>03/08/2023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2CAA8849-D073-4AA5-9F5C-1D668AEEE7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5DB4864-54A3-41C9-BFCF-B3D1E4CD99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C6BF4-7F5F-4788-B7A5-AF8E0CE74FF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754476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73BB6A8-2300-4391-85D7-B578DDD28C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7E06E92-6660-4ED0-8FB4-53BE9F96DCD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DDAA6C6D-B063-410E-B1A1-CFFEAC66384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9B175463-A0D8-4779-BEF5-4732B90AB5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FF1D4-974C-447C-92F0-45B818F230C8}" type="datetimeFigureOut">
              <a:rPr lang="pt-BR" smtClean="0"/>
              <a:t>03/08/2023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F0F2C942-9784-4E61-A6D0-903C46CE15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62C5C0C1-4A68-4E41-91BC-AF9F4446DF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C6BF4-7F5F-4788-B7A5-AF8E0CE74FF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282714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1F5E8C5-881C-4991-A6BF-B260B3D0B6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E489CFDF-4391-4E17-9E2E-6070F6AEE8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20B67017-5187-458E-98A7-F20BADC30F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96C6DB66-9D5F-4FD0-811C-CB31AEF1A74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84FCB020-130B-4A89-A8FD-01A5D1A027D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906A4561-514D-4E8C-BC98-0A64CFE5D4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FF1D4-974C-447C-92F0-45B818F230C8}" type="datetimeFigureOut">
              <a:rPr lang="pt-BR" smtClean="0"/>
              <a:t>03/08/2023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8CEA7403-DF09-48D1-83DA-63449D112D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327C05E8-3598-4C68-93E1-BFB49BEA65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C6BF4-7F5F-4788-B7A5-AF8E0CE74FF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321213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93362D7-583E-405B-BF71-2864C5353D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BE2592D6-2B55-47D0-9BC1-C3B9A0FDCA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FF1D4-974C-447C-92F0-45B818F230C8}" type="datetimeFigureOut">
              <a:rPr lang="pt-BR" smtClean="0"/>
              <a:t>03/08/2023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3742558D-F06C-441C-950F-640EF50CC1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090F79A8-A5DD-47A2-85D7-85C8706785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C6BF4-7F5F-4788-B7A5-AF8E0CE74FF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965383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38BA4D95-0E27-418D-88E5-5B371FF790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FF1D4-974C-447C-92F0-45B818F230C8}" type="datetimeFigureOut">
              <a:rPr lang="pt-BR" smtClean="0"/>
              <a:t>03/08/2023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C81FFF28-B80C-4CBF-917C-83155C7D1D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67E32DB5-3679-4B1A-9F3D-09620A6924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C6BF4-7F5F-4788-B7A5-AF8E0CE74FF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089101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AB39600-3CA4-46FA-80D4-DC8B864987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54A78D3-363E-4B96-96FA-915315AD7B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AB864EDF-92E7-4BA1-A3BF-8E69E77019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B817DBB3-BF81-4BCE-9FEC-E12F970D01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FF1D4-974C-447C-92F0-45B818F230C8}" type="datetimeFigureOut">
              <a:rPr lang="pt-BR" smtClean="0"/>
              <a:t>03/08/2023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8EC33448-C494-428D-863F-F3EB001018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6F60B2E5-8DD7-4C31-8E07-64C7A59150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C6BF4-7F5F-4788-B7A5-AF8E0CE74FF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180033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5350D70-0288-42EE-8578-F077D58890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3B4F59A0-E05C-4C38-B1F0-DCF16D827C5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4880BFDE-7F60-4EA2-9340-22ED475161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E9926E7B-4E47-4C2E-8D92-0FDFD1A3A3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FF1D4-974C-447C-92F0-45B818F230C8}" type="datetimeFigureOut">
              <a:rPr lang="pt-BR" smtClean="0"/>
              <a:t>03/08/2023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BA11AE9A-DF8B-4D04-ABD0-F1782BC331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3FEE4100-FF27-43DE-8747-3EB1C2A93E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C6BF4-7F5F-4788-B7A5-AF8E0CE74FF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35250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7B07F077-302F-42CA-8025-B7D70BA20B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63970C20-22C9-4DD4-9698-4AF982CD4D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15881B7-CEB5-4852-A203-26F50F401B4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FFF1D4-974C-447C-92F0-45B818F230C8}" type="datetimeFigureOut">
              <a:rPr lang="pt-BR" smtClean="0"/>
              <a:t>03/08/2023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5A9CBA0-92B8-4838-9BB4-811E0AC9A9B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37E763A-3DAA-4B2B-8770-5D3CA21CC0D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5C6BF4-7F5F-4788-B7A5-AF8E0CE74FF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477403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>
            <a:extLst>
              <a:ext uri="{FF2B5EF4-FFF2-40B4-BE49-F238E27FC236}">
                <a16:creationId xmlns:a16="http://schemas.microsoft.com/office/drawing/2014/main" id="{BA26B0C2-2951-48DA-B15C-EAB7832CEB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80501" y="290985"/>
            <a:ext cx="7675606" cy="1325563"/>
          </a:xfrm>
        </p:spPr>
        <p:txBody>
          <a:bodyPr>
            <a:normAutofit fontScale="90000"/>
          </a:bodyPr>
          <a:lstStyle/>
          <a:p>
            <a:pPr algn="ctr">
              <a:spcBef>
                <a:spcPts val="0"/>
              </a:spcBef>
              <a:defRPr/>
            </a:pPr>
            <a:r>
              <a:rPr lang="pt-BR" sz="3100" b="1" dirty="0">
                <a:solidFill>
                  <a:srgbClr val="2E2B71"/>
                </a:solidFill>
                <a:latin typeface="+mn-lt"/>
              </a:rPr>
              <a:t>HORÁRIOS 2023/2 – CURSO ODONTOLOGIA</a:t>
            </a:r>
            <a:br>
              <a:rPr lang="pt-BR" sz="3100" b="1" cap="all" dirty="0">
                <a:solidFill>
                  <a:srgbClr val="2E2B71"/>
                </a:solidFill>
                <a:latin typeface="+mn-lt"/>
              </a:rPr>
            </a:br>
            <a:r>
              <a:rPr lang="pt-BR" sz="3100" b="1" cap="all" dirty="0">
                <a:solidFill>
                  <a:srgbClr val="2E2B71"/>
                </a:solidFill>
                <a:latin typeface="+mn-lt"/>
              </a:rPr>
              <a:t>PRIMEIRO PERÍODO – NOITE</a:t>
            </a:r>
            <a:br>
              <a:rPr lang="pt-BR" sz="3100" b="1" cap="all" dirty="0">
                <a:solidFill>
                  <a:srgbClr val="2E2B71"/>
                </a:solidFill>
                <a:latin typeface="+mn-lt"/>
              </a:rPr>
            </a:br>
            <a:r>
              <a:rPr lang="pt-BR" sz="3100" b="1" cap="all" dirty="0">
                <a:solidFill>
                  <a:srgbClr val="2E2B71"/>
                </a:solidFill>
                <a:latin typeface="+mn-lt"/>
              </a:rPr>
              <a:t>TURMA: 551AN1</a:t>
            </a:r>
            <a:br>
              <a:rPr lang="pt-BR" sz="3200" b="1" dirty="0">
                <a:solidFill>
                  <a:schemeClr val="tx2">
                    <a:lumMod val="75000"/>
                  </a:schemeClr>
                </a:solidFill>
              </a:rPr>
            </a:br>
            <a:endParaRPr lang="pt-BR" sz="3000" dirty="0"/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33D9CE41-E218-4141-B96B-F9677C092590}"/>
              </a:ext>
            </a:extLst>
          </p:cNvPr>
          <p:cNvSpPr/>
          <p:nvPr/>
        </p:nvSpPr>
        <p:spPr>
          <a:xfrm>
            <a:off x="213623" y="6161696"/>
            <a:ext cx="741682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pt-BR" sz="1400" b="1" i="0" dirty="0">
                <a:solidFill>
                  <a:srgbClr val="000000"/>
                </a:solidFill>
                <a:effectLst/>
                <a:latin typeface="Nexa Bold" panose="02000000000000000000"/>
              </a:rPr>
              <a:t>Modularizado 551AN1 e 551BN1 </a:t>
            </a:r>
          </a:p>
        </p:txBody>
      </p:sp>
      <p:graphicFrame>
        <p:nvGraphicFramePr>
          <p:cNvPr id="9" name="Espaço Reservado para Conteúdo 6">
            <a:extLst>
              <a:ext uri="{FF2B5EF4-FFF2-40B4-BE49-F238E27FC236}">
                <a16:creationId xmlns:a16="http://schemas.microsoft.com/office/drawing/2014/main" id="{45E6E8EA-F6B7-D756-0994-094CC455D26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53752810"/>
              </p:ext>
            </p:extLst>
          </p:nvPr>
        </p:nvGraphicFramePr>
        <p:xfrm>
          <a:off x="773723" y="1563660"/>
          <a:ext cx="10820399" cy="4119819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7549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130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17373">
                  <a:extLst>
                    <a:ext uri="{9D8B030D-6E8A-4147-A177-3AD203B41FA5}">
                      <a16:colId xmlns:a16="http://schemas.microsoft.com/office/drawing/2014/main" val="1866970899"/>
                    </a:ext>
                  </a:extLst>
                </a:gridCol>
                <a:gridCol w="2276579">
                  <a:extLst>
                    <a:ext uri="{9D8B030D-6E8A-4147-A177-3AD203B41FA5}">
                      <a16:colId xmlns:a16="http://schemas.microsoft.com/office/drawing/2014/main" val="3419316211"/>
                    </a:ext>
                  </a:extLst>
                </a:gridCol>
                <a:gridCol w="1929219">
                  <a:extLst>
                    <a:ext uri="{9D8B030D-6E8A-4147-A177-3AD203B41FA5}">
                      <a16:colId xmlns:a16="http://schemas.microsoft.com/office/drawing/2014/main" val="1665407774"/>
                    </a:ext>
                  </a:extLst>
                </a:gridCol>
                <a:gridCol w="1929220">
                  <a:extLst>
                    <a:ext uri="{9D8B030D-6E8A-4147-A177-3AD203B41FA5}">
                      <a16:colId xmlns:a16="http://schemas.microsoft.com/office/drawing/2014/main" val="2360735003"/>
                    </a:ext>
                  </a:extLst>
                </a:gridCol>
              </a:tblGrid>
              <a:tr h="33997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5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pt-BR" sz="1500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</a:endParaRPr>
                    </a:p>
                  </a:txBody>
                  <a:tcPr marL="44073" marR="4407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500" b="1" dirty="0">
                          <a:solidFill>
                            <a:schemeClr val="tx1"/>
                          </a:solidFill>
                          <a:effectLst/>
                        </a:rPr>
                        <a:t>Segunda-feira</a:t>
                      </a:r>
                      <a:endParaRPr lang="pt-BR" sz="1500" b="1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</a:endParaRPr>
                    </a:p>
                  </a:txBody>
                  <a:tcPr marL="44073" marR="4407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500" b="1" dirty="0">
                          <a:solidFill>
                            <a:schemeClr val="tx1"/>
                          </a:solidFill>
                          <a:effectLst/>
                        </a:rPr>
                        <a:t>Terça-feira</a:t>
                      </a:r>
                      <a:endParaRPr lang="pt-BR" sz="1500" b="1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</a:endParaRPr>
                    </a:p>
                  </a:txBody>
                  <a:tcPr marL="44073" marR="4407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500" b="1">
                          <a:solidFill>
                            <a:schemeClr val="tx1"/>
                          </a:solidFill>
                          <a:effectLst/>
                        </a:rPr>
                        <a:t>Quarta-feira</a:t>
                      </a:r>
                      <a:endParaRPr lang="pt-BR" sz="1500" b="1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</a:endParaRPr>
                    </a:p>
                  </a:txBody>
                  <a:tcPr marL="44073" marR="4407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500" b="1" dirty="0">
                          <a:solidFill>
                            <a:schemeClr val="tx1"/>
                          </a:solidFill>
                          <a:effectLst/>
                        </a:rPr>
                        <a:t>Quinta-feira</a:t>
                      </a:r>
                      <a:endParaRPr lang="pt-BR" sz="1500" b="1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</a:endParaRPr>
                    </a:p>
                  </a:txBody>
                  <a:tcPr marL="44073" marR="4407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500" b="1" dirty="0">
                          <a:solidFill>
                            <a:schemeClr val="tx1"/>
                          </a:solidFill>
                          <a:effectLst/>
                        </a:rPr>
                        <a:t>Sexta-feira</a:t>
                      </a:r>
                      <a:endParaRPr lang="pt-BR" sz="1500" b="1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</a:endParaRPr>
                    </a:p>
                  </a:txBody>
                  <a:tcPr marL="44073" marR="44073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737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500" b="1" dirty="0">
                          <a:solidFill>
                            <a:schemeClr val="tx1"/>
                          </a:solidFill>
                          <a:effectLst/>
                        </a:rPr>
                        <a:t>19:00</a:t>
                      </a:r>
                      <a:endParaRPr lang="pt-BR" sz="1500" b="1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</a:endParaRPr>
                    </a:p>
                  </a:txBody>
                  <a:tcPr marL="44073" marR="44073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1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ANATOMIA DA CABEÇA E PESCOÇO (</a:t>
                      </a:r>
                      <a:r>
                        <a:rPr lang="pt-BR" sz="1200" b="1" kern="1200" dirty="0" err="1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T</a:t>
                      </a:r>
                      <a:r>
                        <a:rPr lang="pt-BR" sz="1200" b="1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)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Profa. Caroline Santa Rosa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1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SALA: 101A</a:t>
                      </a:r>
                    </a:p>
                  </a:txBody>
                  <a:tcPr marL="44073" marR="44073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defRPr/>
                      </a:pPr>
                      <a:r>
                        <a:rPr lang="pt-BR" sz="1200" b="1" dirty="0">
                          <a:solidFill>
                            <a:schemeClr val="tx1"/>
                          </a:solidFill>
                          <a:latin typeface="Nexa Bold" panose="02000000000000000000"/>
                        </a:rPr>
                        <a:t>BIOQUÍMICA (</a:t>
                      </a:r>
                      <a:r>
                        <a:rPr lang="pt-BR" sz="1200" b="1" dirty="0" err="1">
                          <a:solidFill>
                            <a:schemeClr val="tx1"/>
                          </a:solidFill>
                          <a:latin typeface="Nexa Bold" panose="02000000000000000000"/>
                        </a:rPr>
                        <a:t>T</a:t>
                      </a:r>
                      <a:r>
                        <a:rPr lang="pt-BR" sz="1200" b="1" dirty="0">
                          <a:solidFill>
                            <a:schemeClr val="tx1"/>
                          </a:solidFill>
                          <a:latin typeface="Nexa Bold" panose="02000000000000000000"/>
                        </a:rPr>
                        <a:t>)</a:t>
                      </a:r>
                    </a:p>
                    <a:p>
                      <a:pPr algn="ctr">
                        <a:spcBef>
                          <a:spcPts val="0"/>
                        </a:spcBef>
                        <a:defRPr/>
                      </a:pPr>
                      <a:r>
                        <a:rPr lang="pt-BR" sz="1200" dirty="0">
                          <a:solidFill>
                            <a:schemeClr val="tx1"/>
                          </a:solidFill>
                          <a:latin typeface="Nexa Bold" panose="02000000000000000000"/>
                        </a:rPr>
                        <a:t>Prof. Marcos Túlio Alves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1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SALA: 101A</a:t>
                      </a:r>
                    </a:p>
                  </a:txBody>
                  <a:tcPr marL="44073" marR="44073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1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FISIOLOGIA (</a:t>
                      </a:r>
                      <a:r>
                        <a:rPr lang="pt-BR" sz="1200" b="1" kern="1200" dirty="0" err="1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T</a:t>
                      </a:r>
                      <a:r>
                        <a:rPr lang="pt-BR" sz="1200" b="1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)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Prof. Marcelo Teixeira de Andrade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1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SALA: 101A</a:t>
                      </a:r>
                    </a:p>
                  </a:txBody>
                  <a:tcPr marL="44073" marR="44073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PROJETOS E PRÁTICAS APLICADOS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Profa. Monica Schettini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1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SALA: 101A</a:t>
                      </a:r>
                    </a:p>
                  </a:txBody>
                  <a:tcPr marL="44073" marR="44073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1200" kern="1200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  <a:cs typeface="+mn-cs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1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GESTÃO E INOVAÇÃO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1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(</a:t>
                      </a:r>
                      <a:r>
                        <a:rPr lang="pt-BR" sz="1200" b="1" kern="1200" dirty="0" err="1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EaD</a:t>
                      </a:r>
                      <a:r>
                        <a:rPr lang="pt-BR" sz="120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)</a:t>
                      </a:r>
                    </a:p>
                  </a:txBody>
                  <a:tcPr marL="44073" marR="44073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077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5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500" b="1" dirty="0">
                          <a:solidFill>
                            <a:schemeClr val="tx1"/>
                          </a:solidFill>
                          <a:effectLst/>
                        </a:rPr>
                        <a:t>19:50</a:t>
                      </a:r>
                      <a:endParaRPr lang="pt-BR" sz="1500" b="1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pt-BR" sz="1500" b="1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</a:endParaRPr>
                    </a:p>
                  </a:txBody>
                  <a:tcPr marL="44073" marR="44073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1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ANATOMIA DA CABEÇA E PESCOÇO  (</a:t>
                      </a:r>
                      <a:r>
                        <a:rPr lang="pt-BR" sz="1200" b="1" kern="1200" dirty="0" err="1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T</a:t>
                      </a:r>
                      <a:r>
                        <a:rPr lang="pt-BR" sz="1200" b="1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)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Profa. Caroline Santa Rosa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1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SALA: 101A</a:t>
                      </a:r>
                    </a:p>
                  </a:txBody>
                  <a:tcPr marL="44073" marR="44073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defRPr/>
                      </a:pPr>
                      <a:r>
                        <a:rPr lang="pt-BR" sz="1200" b="1" dirty="0">
                          <a:solidFill>
                            <a:schemeClr val="tx1"/>
                          </a:solidFill>
                          <a:latin typeface="Nexa Bold" panose="02000000000000000000"/>
                        </a:rPr>
                        <a:t>BIOQUÍMICA (</a:t>
                      </a:r>
                      <a:r>
                        <a:rPr lang="pt-BR" sz="1200" b="1" dirty="0" err="1">
                          <a:solidFill>
                            <a:schemeClr val="tx1"/>
                          </a:solidFill>
                          <a:latin typeface="Nexa Bold" panose="02000000000000000000"/>
                        </a:rPr>
                        <a:t>T</a:t>
                      </a:r>
                      <a:r>
                        <a:rPr lang="pt-BR" sz="1200" b="1" dirty="0">
                          <a:solidFill>
                            <a:schemeClr val="tx1"/>
                          </a:solidFill>
                          <a:latin typeface="Nexa Bold" panose="02000000000000000000"/>
                        </a:rPr>
                        <a:t>)</a:t>
                      </a:r>
                    </a:p>
                    <a:p>
                      <a:pPr algn="ctr">
                        <a:spcBef>
                          <a:spcPts val="0"/>
                        </a:spcBef>
                        <a:defRPr/>
                      </a:pPr>
                      <a:r>
                        <a:rPr lang="pt-BR" sz="1200" dirty="0">
                          <a:solidFill>
                            <a:schemeClr val="tx1"/>
                          </a:solidFill>
                          <a:latin typeface="Nexa Bold" panose="02000000000000000000"/>
                        </a:rPr>
                        <a:t>Prof. Marcos Túlio Alves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1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SALA: 101A</a:t>
                      </a:r>
                    </a:p>
                  </a:txBody>
                  <a:tcPr marL="44073" marR="44073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1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FISIOLOGIA (</a:t>
                      </a:r>
                      <a:r>
                        <a:rPr lang="pt-BR" sz="1200" b="1" kern="1200" dirty="0" err="1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T</a:t>
                      </a:r>
                      <a:r>
                        <a:rPr lang="pt-BR" sz="1200" b="1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)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Prof. Marcelo Teixeira de Andrade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1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SALA: 101A</a:t>
                      </a:r>
                    </a:p>
                  </a:txBody>
                  <a:tcPr marL="44073" marR="44073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PROJETOS E PRÁTICAS APLICADOS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Profa. Monica Schettini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1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SALA: 101A</a:t>
                      </a:r>
                    </a:p>
                  </a:txBody>
                  <a:tcPr marL="44073" marR="44073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1200" kern="1200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  <a:cs typeface="+mn-cs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1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GESTÃO E INOVAÇÃO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1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(</a:t>
                      </a:r>
                      <a:r>
                        <a:rPr lang="pt-BR" sz="1200" b="1" kern="1200" dirty="0" err="1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EaD</a:t>
                      </a:r>
                      <a:r>
                        <a:rPr lang="pt-BR" sz="1200" b="1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)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pt-BR" sz="1200" kern="1200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44073" marR="44073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708042456"/>
                  </a:ext>
                </a:extLst>
              </a:tr>
              <a:tr h="488008">
                <a:tc>
                  <a:txBody>
                    <a:bodyPr/>
                    <a:lstStyle/>
                    <a:p>
                      <a:pPr algn="ctr"/>
                      <a:r>
                        <a:rPr lang="pt-BR" sz="1500" b="1" dirty="0">
                          <a:solidFill>
                            <a:schemeClr val="tx1"/>
                          </a:solidFill>
                          <a:effectLst/>
                        </a:rPr>
                        <a:t>20:40</a:t>
                      </a:r>
                      <a:endParaRPr lang="pt-BR" sz="1500" b="1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</a:endParaRPr>
                    </a:p>
                  </a:txBody>
                  <a:tcPr marL="44073" marR="44073" marT="0" marB="0" anchor="ctr"/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000" b="1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</a:rPr>
                        <a:t>INTERVALO</a:t>
                      </a:r>
                    </a:p>
                  </a:txBody>
                  <a:tcPr marL="44073" marR="44073" marT="0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579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500" b="1" dirty="0">
                          <a:solidFill>
                            <a:schemeClr val="tx1"/>
                          </a:solidFill>
                          <a:effectLst/>
                        </a:rPr>
                        <a:t>21:00</a:t>
                      </a:r>
                      <a:endParaRPr lang="pt-BR" sz="1500" b="1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</a:endParaRP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1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ANATOMIA DA CABEÇA E PESCOÇO (PA)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Profa. Caroline Santa Rosa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1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SALA: 101A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LABORATÓ</a:t>
                      </a: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defRPr/>
                      </a:pPr>
                      <a:r>
                        <a:rPr lang="pt-BR" sz="1200" b="1" dirty="0">
                          <a:solidFill>
                            <a:schemeClr val="tx1"/>
                          </a:solidFill>
                          <a:latin typeface="Nexa Bold" panose="02000000000000000000"/>
                        </a:rPr>
                        <a:t>BIOQUÍMICA (</a:t>
                      </a:r>
                      <a:r>
                        <a:rPr lang="pt-BR" sz="1200" b="1" dirty="0" err="1">
                          <a:solidFill>
                            <a:schemeClr val="tx1"/>
                          </a:solidFill>
                          <a:latin typeface="Nexa Bold" panose="02000000000000000000"/>
                        </a:rPr>
                        <a:t>T</a:t>
                      </a:r>
                      <a:r>
                        <a:rPr lang="pt-BR" sz="1200" b="1" dirty="0">
                          <a:solidFill>
                            <a:schemeClr val="tx1"/>
                          </a:solidFill>
                          <a:latin typeface="Nexa Bold" panose="02000000000000000000"/>
                        </a:rPr>
                        <a:t>)</a:t>
                      </a:r>
                    </a:p>
                    <a:p>
                      <a:pPr algn="ctr">
                        <a:spcBef>
                          <a:spcPts val="0"/>
                        </a:spcBef>
                        <a:defRPr/>
                      </a:pPr>
                      <a:r>
                        <a:rPr lang="pt-BR" sz="1200" dirty="0">
                          <a:solidFill>
                            <a:schemeClr val="tx1"/>
                          </a:solidFill>
                          <a:latin typeface="Nexa Bold" panose="02000000000000000000"/>
                        </a:rPr>
                        <a:t>Prof. Marcos Túlio Alves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1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SALA: 101A</a:t>
                      </a: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1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FISIOLOGIA (</a:t>
                      </a:r>
                      <a:r>
                        <a:rPr lang="pt-BR" sz="1200" b="1" kern="1200" dirty="0" err="1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T</a:t>
                      </a:r>
                      <a:r>
                        <a:rPr lang="pt-BR" sz="1200" b="1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)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Prof. Marcelo Teixeira de Andrade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1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SALA: 101A</a:t>
                      </a: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1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ANATOMIA DA CABEÇA E PESCOÇO (PB)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Profa. Caroline Santa Rosa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1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SALA: 101A</a:t>
                      </a: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MICROBIOLOGIA E IMUNOLOGIA (</a:t>
                      </a:r>
                      <a:r>
                        <a:rPr lang="pt-BR" sz="1200" b="1" kern="1200" dirty="0" err="1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EaD</a:t>
                      </a:r>
                      <a:r>
                        <a:rPr lang="pt-BR" sz="1200" b="1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)</a:t>
                      </a:r>
                    </a:p>
                  </a:txBody>
                  <a:tcPr marL="44073" marR="44073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5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500" b="1" dirty="0">
                          <a:solidFill>
                            <a:schemeClr val="tx1"/>
                          </a:solidFill>
                          <a:effectLst/>
                        </a:rPr>
                        <a:t>21:50</a:t>
                      </a:r>
                      <a:endParaRPr lang="pt-BR" sz="1500" b="1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pt-BR" sz="1500" b="1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</a:endParaRP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1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ANATOMIA DA CABEÇA E PESCOÇO (PA)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Profa. Caroline Santa Rosa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1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SALA: 101A</a:t>
                      </a: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________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pt-BR" sz="1200" kern="1200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________</a:t>
                      </a: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200" kern="1200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  <a:cs typeface="+mn-cs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1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ANATOMIA DA CABEÇA E PESCOÇO (PB)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Profa. Caroline Santa Rosa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1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SALA: 101A</a:t>
                      </a: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200" kern="1200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MICROBIOLOGIA E IMUNOLOGIA (</a:t>
                      </a:r>
                      <a:r>
                        <a:rPr lang="pt-BR" sz="1200" b="1" kern="1200" dirty="0" err="1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EaD</a:t>
                      </a:r>
                      <a:r>
                        <a:rPr lang="pt-BR" sz="1200" b="1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)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200" kern="1200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44073" marR="44073" marT="0" marB="0" anchor="ctr"/>
                </a:tc>
                <a:extLst>
                  <a:ext uri="{0D108BD9-81ED-4DB2-BD59-A6C34878D82A}">
                    <a16:rowId xmlns:a16="http://schemas.microsoft.com/office/drawing/2014/main" val="36431163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383895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>
            <a:extLst>
              <a:ext uri="{FF2B5EF4-FFF2-40B4-BE49-F238E27FC236}">
                <a16:creationId xmlns:a16="http://schemas.microsoft.com/office/drawing/2014/main" id="{BA26B0C2-2951-48DA-B15C-EAB7832CEB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80501" y="290985"/>
            <a:ext cx="7675606" cy="1325563"/>
          </a:xfrm>
        </p:spPr>
        <p:txBody>
          <a:bodyPr>
            <a:normAutofit fontScale="90000"/>
          </a:bodyPr>
          <a:lstStyle/>
          <a:p>
            <a:pPr algn="ctr">
              <a:spcBef>
                <a:spcPts val="0"/>
              </a:spcBef>
              <a:defRPr/>
            </a:pPr>
            <a:r>
              <a:rPr lang="pt-BR" sz="3100" b="1" dirty="0">
                <a:solidFill>
                  <a:srgbClr val="2E2B71"/>
                </a:solidFill>
                <a:latin typeface="+mn-lt"/>
              </a:rPr>
              <a:t>HORÁRIOS 2023/2 – CURSO ODONTOLOGIA</a:t>
            </a:r>
            <a:br>
              <a:rPr lang="pt-BR" sz="3100" b="1" cap="all" dirty="0">
                <a:solidFill>
                  <a:srgbClr val="2E2B71"/>
                </a:solidFill>
                <a:latin typeface="+mn-lt"/>
              </a:rPr>
            </a:br>
            <a:r>
              <a:rPr lang="pt-BR" sz="3100" b="1" cap="all" dirty="0">
                <a:solidFill>
                  <a:srgbClr val="2E2B71"/>
                </a:solidFill>
                <a:latin typeface="+mn-lt"/>
              </a:rPr>
              <a:t>SEGUNDO PERÍODO – NOITE</a:t>
            </a:r>
            <a:br>
              <a:rPr lang="pt-BR" sz="3100" b="1" cap="all" dirty="0">
                <a:solidFill>
                  <a:srgbClr val="2E2B71"/>
                </a:solidFill>
                <a:latin typeface="+mn-lt"/>
              </a:rPr>
            </a:br>
            <a:r>
              <a:rPr lang="pt-BR" sz="3100" b="1" cap="all" dirty="0">
                <a:solidFill>
                  <a:srgbClr val="2E2B71"/>
                </a:solidFill>
                <a:latin typeface="+mn-lt"/>
              </a:rPr>
              <a:t>TURMA: 551BN1</a:t>
            </a:r>
            <a:br>
              <a:rPr lang="pt-BR" sz="3200" b="1" dirty="0">
                <a:solidFill>
                  <a:schemeClr val="tx2">
                    <a:lumMod val="75000"/>
                  </a:schemeClr>
                </a:solidFill>
              </a:rPr>
            </a:br>
            <a:endParaRPr lang="pt-BR" sz="3000" dirty="0"/>
          </a:p>
        </p:txBody>
      </p:sp>
      <p:sp>
        <p:nvSpPr>
          <p:cNvPr id="2" name="Retângulo 1">
            <a:extLst>
              <a:ext uri="{FF2B5EF4-FFF2-40B4-BE49-F238E27FC236}">
                <a16:creationId xmlns:a16="http://schemas.microsoft.com/office/drawing/2014/main" id="{9346331B-420F-92B0-E7BA-FFEDE459B399}"/>
              </a:ext>
            </a:extLst>
          </p:cNvPr>
          <p:cNvSpPr/>
          <p:nvPr/>
        </p:nvSpPr>
        <p:spPr>
          <a:xfrm>
            <a:off x="213623" y="6161696"/>
            <a:ext cx="741682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pt-BR" sz="1400" b="1" i="0" dirty="0">
                <a:solidFill>
                  <a:srgbClr val="000000"/>
                </a:solidFill>
                <a:effectLst/>
                <a:latin typeface="Nexa Bold" panose="02000000000000000000"/>
              </a:rPr>
              <a:t>Modularizado 551AN1 e 551BN1 </a:t>
            </a:r>
          </a:p>
        </p:txBody>
      </p:sp>
      <p:graphicFrame>
        <p:nvGraphicFramePr>
          <p:cNvPr id="7" name="Espaço Reservado para Conteúdo 6">
            <a:extLst>
              <a:ext uri="{FF2B5EF4-FFF2-40B4-BE49-F238E27FC236}">
                <a16:creationId xmlns:a16="http://schemas.microsoft.com/office/drawing/2014/main" id="{6D918B43-4B5D-A06C-2FDC-93D8DFAFAF5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72741587"/>
              </p:ext>
            </p:extLst>
          </p:nvPr>
        </p:nvGraphicFramePr>
        <p:xfrm>
          <a:off x="773723" y="1563660"/>
          <a:ext cx="10820399" cy="4119819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7549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130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17373">
                  <a:extLst>
                    <a:ext uri="{9D8B030D-6E8A-4147-A177-3AD203B41FA5}">
                      <a16:colId xmlns:a16="http://schemas.microsoft.com/office/drawing/2014/main" val="1866970899"/>
                    </a:ext>
                  </a:extLst>
                </a:gridCol>
                <a:gridCol w="2276579">
                  <a:extLst>
                    <a:ext uri="{9D8B030D-6E8A-4147-A177-3AD203B41FA5}">
                      <a16:colId xmlns:a16="http://schemas.microsoft.com/office/drawing/2014/main" val="3419316211"/>
                    </a:ext>
                  </a:extLst>
                </a:gridCol>
                <a:gridCol w="1929219">
                  <a:extLst>
                    <a:ext uri="{9D8B030D-6E8A-4147-A177-3AD203B41FA5}">
                      <a16:colId xmlns:a16="http://schemas.microsoft.com/office/drawing/2014/main" val="1665407774"/>
                    </a:ext>
                  </a:extLst>
                </a:gridCol>
                <a:gridCol w="1929220">
                  <a:extLst>
                    <a:ext uri="{9D8B030D-6E8A-4147-A177-3AD203B41FA5}">
                      <a16:colId xmlns:a16="http://schemas.microsoft.com/office/drawing/2014/main" val="2360735003"/>
                    </a:ext>
                  </a:extLst>
                </a:gridCol>
              </a:tblGrid>
              <a:tr h="33997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5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pt-BR" sz="1500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</a:endParaRPr>
                    </a:p>
                  </a:txBody>
                  <a:tcPr marL="44073" marR="4407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500" b="1" dirty="0">
                          <a:solidFill>
                            <a:schemeClr val="tx1"/>
                          </a:solidFill>
                          <a:effectLst/>
                        </a:rPr>
                        <a:t>Segunda-feira</a:t>
                      </a:r>
                      <a:endParaRPr lang="pt-BR" sz="1500" b="1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</a:endParaRPr>
                    </a:p>
                  </a:txBody>
                  <a:tcPr marL="44073" marR="4407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500" b="1" dirty="0">
                          <a:solidFill>
                            <a:schemeClr val="tx1"/>
                          </a:solidFill>
                          <a:effectLst/>
                        </a:rPr>
                        <a:t>Terça-feira</a:t>
                      </a:r>
                      <a:endParaRPr lang="pt-BR" sz="1500" b="1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</a:endParaRPr>
                    </a:p>
                  </a:txBody>
                  <a:tcPr marL="44073" marR="4407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500" b="1">
                          <a:solidFill>
                            <a:schemeClr val="tx1"/>
                          </a:solidFill>
                          <a:effectLst/>
                        </a:rPr>
                        <a:t>Quarta-feira</a:t>
                      </a:r>
                      <a:endParaRPr lang="pt-BR" sz="1500" b="1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</a:endParaRPr>
                    </a:p>
                  </a:txBody>
                  <a:tcPr marL="44073" marR="4407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500" b="1" dirty="0">
                          <a:solidFill>
                            <a:schemeClr val="tx1"/>
                          </a:solidFill>
                          <a:effectLst/>
                        </a:rPr>
                        <a:t>Quinta-feira</a:t>
                      </a:r>
                      <a:endParaRPr lang="pt-BR" sz="1500" b="1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</a:endParaRPr>
                    </a:p>
                  </a:txBody>
                  <a:tcPr marL="44073" marR="4407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500" b="1" dirty="0">
                          <a:solidFill>
                            <a:schemeClr val="tx1"/>
                          </a:solidFill>
                          <a:effectLst/>
                        </a:rPr>
                        <a:t>Sexta-feira</a:t>
                      </a:r>
                      <a:endParaRPr lang="pt-BR" sz="1500" b="1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</a:endParaRPr>
                    </a:p>
                  </a:txBody>
                  <a:tcPr marL="44073" marR="44073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737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500" b="1" dirty="0">
                          <a:solidFill>
                            <a:schemeClr val="tx1"/>
                          </a:solidFill>
                          <a:effectLst/>
                        </a:rPr>
                        <a:t>19:00</a:t>
                      </a:r>
                      <a:endParaRPr lang="pt-BR" sz="1500" b="1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</a:endParaRPr>
                    </a:p>
                  </a:txBody>
                  <a:tcPr marL="44073" marR="44073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1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ANATOMIA DA CABEÇA E PESCOÇO (</a:t>
                      </a:r>
                      <a:r>
                        <a:rPr lang="pt-BR" sz="1200" b="1" kern="1200" dirty="0" err="1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T</a:t>
                      </a:r>
                      <a:r>
                        <a:rPr lang="pt-BR" sz="1200" b="1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)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Profa. Caroline Santa Rosa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1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SALA: 101A</a:t>
                      </a:r>
                    </a:p>
                  </a:txBody>
                  <a:tcPr marL="44073" marR="44073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defRPr/>
                      </a:pPr>
                      <a:r>
                        <a:rPr lang="pt-BR" sz="1200" b="1" dirty="0">
                          <a:solidFill>
                            <a:schemeClr val="tx1"/>
                          </a:solidFill>
                          <a:latin typeface="Nexa Bold" panose="02000000000000000000"/>
                        </a:rPr>
                        <a:t>BIOQUÍMICA (</a:t>
                      </a:r>
                      <a:r>
                        <a:rPr lang="pt-BR" sz="1200" b="1" dirty="0" err="1">
                          <a:solidFill>
                            <a:schemeClr val="tx1"/>
                          </a:solidFill>
                          <a:latin typeface="Nexa Bold" panose="02000000000000000000"/>
                        </a:rPr>
                        <a:t>T</a:t>
                      </a:r>
                      <a:r>
                        <a:rPr lang="pt-BR" sz="1200" b="1" dirty="0">
                          <a:solidFill>
                            <a:schemeClr val="tx1"/>
                          </a:solidFill>
                          <a:latin typeface="Nexa Bold" panose="02000000000000000000"/>
                        </a:rPr>
                        <a:t>)</a:t>
                      </a:r>
                    </a:p>
                    <a:p>
                      <a:pPr algn="ctr">
                        <a:spcBef>
                          <a:spcPts val="0"/>
                        </a:spcBef>
                        <a:defRPr/>
                      </a:pPr>
                      <a:r>
                        <a:rPr lang="pt-BR" sz="1200" dirty="0">
                          <a:solidFill>
                            <a:schemeClr val="tx1"/>
                          </a:solidFill>
                          <a:latin typeface="Nexa Bold" panose="02000000000000000000"/>
                        </a:rPr>
                        <a:t>Prof. Marcos Túlio Alves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1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SALA: 101A</a:t>
                      </a:r>
                    </a:p>
                  </a:txBody>
                  <a:tcPr marL="44073" marR="44073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1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FISIOLOGIA (</a:t>
                      </a:r>
                      <a:r>
                        <a:rPr lang="pt-BR" sz="1200" b="1" kern="1200" dirty="0" err="1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T</a:t>
                      </a:r>
                      <a:r>
                        <a:rPr lang="pt-BR" sz="1200" b="1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)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Prof. Marcelo Teixeira de Andrade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1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SALA: 101A</a:t>
                      </a:r>
                    </a:p>
                  </a:txBody>
                  <a:tcPr marL="44073" marR="44073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PROJETOS E PRÁTICAS APLICADOS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Profa. Mônica Schettini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1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SALA: 101A</a:t>
                      </a:r>
                    </a:p>
                  </a:txBody>
                  <a:tcPr marL="44073" marR="44073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1200" kern="1200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  <a:cs typeface="+mn-cs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1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GESTÃO E INOVAÇÃO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1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(</a:t>
                      </a:r>
                      <a:r>
                        <a:rPr lang="pt-BR" sz="1200" b="1" kern="1200" dirty="0" err="1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EaD</a:t>
                      </a:r>
                      <a:r>
                        <a:rPr lang="pt-BR" sz="120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)</a:t>
                      </a:r>
                    </a:p>
                  </a:txBody>
                  <a:tcPr marL="44073" marR="44073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077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5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500" b="1" dirty="0">
                          <a:solidFill>
                            <a:schemeClr val="tx1"/>
                          </a:solidFill>
                          <a:effectLst/>
                        </a:rPr>
                        <a:t>19:50</a:t>
                      </a:r>
                      <a:endParaRPr lang="pt-BR" sz="1500" b="1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pt-BR" sz="1500" b="1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</a:endParaRPr>
                    </a:p>
                  </a:txBody>
                  <a:tcPr marL="44073" marR="44073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1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ANATOMIA DA CABEÇA E PESCOÇO  (</a:t>
                      </a:r>
                      <a:r>
                        <a:rPr lang="pt-BR" sz="1200" b="1" kern="1200" dirty="0" err="1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T</a:t>
                      </a:r>
                      <a:r>
                        <a:rPr lang="pt-BR" sz="1200" b="1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)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Profa. Caroline Santa Rosa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1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SALA: 101A</a:t>
                      </a:r>
                    </a:p>
                  </a:txBody>
                  <a:tcPr marL="44073" marR="44073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defRPr/>
                      </a:pPr>
                      <a:r>
                        <a:rPr lang="pt-BR" sz="1200" b="1" dirty="0">
                          <a:solidFill>
                            <a:schemeClr val="tx1"/>
                          </a:solidFill>
                          <a:latin typeface="Nexa Bold" panose="02000000000000000000"/>
                        </a:rPr>
                        <a:t>BIOQUÍMICA (</a:t>
                      </a:r>
                      <a:r>
                        <a:rPr lang="pt-BR" sz="1200" b="1" dirty="0" err="1">
                          <a:solidFill>
                            <a:schemeClr val="tx1"/>
                          </a:solidFill>
                          <a:latin typeface="Nexa Bold" panose="02000000000000000000"/>
                        </a:rPr>
                        <a:t>T</a:t>
                      </a:r>
                      <a:r>
                        <a:rPr lang="pt-BR" sz="1200" b="1" dirty="0">
                          <a:solidFill>
                            <a:schemeClr val="tx1"/>
                          </a:solidFill>
                          <a:latin typeface="Nexa Bold" panose="02000000000000000000"/>
                        </a:rPr>
                        <a:t>)</a:t>
                      </a:r>
                    </a:p>
                    <a:p>
                      <a:pPr algn="ctr">
                        <a:spcBef>
                          <a:spcPts val="0"/>
                        </a:spcBef>
                        <a:defRPr/>
                      </a:pPr>
                      <a:r>
                        <a:rPr lang="pt-BR" sz="1200" dirty="0">
                          <a:solidFill>
                            <a:schemeClr val="tx1"/>
                          </a:solidFill>
                          <a:latin typeface="Nexa Bold" panose="02000000000000000000"/>
                        </a:rPr>
                        <a:t>Prof. Marcos Túlio Alves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1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SALA: 101A</a:t>
                      </a:r>
                    </a:p>
                  </a:txBody>
                  <a:tcPr marL="44073" marR="44073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1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FISIOLOGIA (</a:t>
                      </a:r>
                      <a:r>
                        <a:rPr lang="pt-BR" sz="1200" b="1" kern="1200" dirty="0" err="1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T</a:t>
                      </a:r>
                      <a:r>
                        <a:rPr lang="pt-BR" sz="1200" b="1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)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Prof. Marcelo Teixeira de Andrade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1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SALA: 101A</a:t>
                      </a:r>
                    </a:p>
                  </a:txBody>
                  <a:tcPr marL="44073" marR="44073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PROJETOS E PRÁTICAS APLICADOS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Profa. Mônica Schettini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1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SALA: 101A</a:t>
                      </a:r>
                    </a:p>
                  </a:txBody>
                  <a:tcPr marL="44073" marR="44073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1200" kern="1200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  <a:cs typeface="+mn-cs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1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GESTÃO E INOVAÇÃO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1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(</a:t>
                      </a:r>
                      <a:r>
                        <a:rPr lang="pt-BR" sz="1200" b="1" kern="1200" dirty="0" err="1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EaD</a:t>
                      </a:r>
                      <a:r>
                        <a:rPr lang="pt-BR" sz="1200" b="1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)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pt-BR" sz="1200" kern="1200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44073" marR="44073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708042456"/>
                  </a:ext>
                </a:extLst>
              </a:tr>
              <a:tr h="488008">
                <a:tc>
                  <a:txBody>
                    <a:bodyPr/>
                    <a:lstStyle/>
                    <a:p>
                      <a:pPr algn="ctr"/>
                      <a:r>
                        <a:rPr lang="pt-BR" sz="1500" b="1" dirty="0">
                          <a:solidFill>
                            <a:schemeClr val="tx1"/>
                          </a:solidFill>
                          <a:effectLst/>
                        </a:rPr>
                        <a:t>20:40</a:t>
                      </a:r>
                      <a:endParaRPr lang="pt-BR" sz="1500" b="1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</a:endParaRPr>
                    </a:p>
                  </a:txBody>
                  <a:tcPr marL="44073" marR="44073" marT="0" marB="0" anchor="ctr"/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000" b="1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</a:rPr>
                        <a:t>INTERVALO</a:t>
                      </a:r>
                    </a:p>
                  </a:txBody>
                  <a:tcPr marL="44073" marR="44073" marT="0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579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500" b="1" dirty="0">
                          <a:solidFill>
                            <a:schemeClr val="tx1"/>
                          </a:solidFill>
                          <a:effectLst/>
                        </a:rPr>
                        <a:t>21:00</a:t>
                      </a:r>
                      <a:endParaRPr lang="pt-BR" sz="1500" b="1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</a:endParaRP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1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ANATOMIA DA CABEÇA E PESCOÇO (PA)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Profa. Caroline Santa Rosa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1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SALA: 101A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LABORATÓ</a:t>
                      </a: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defRPr/>
                      </a:pPr>
                      <a:r>
                        <a:rPr lang="pt-BR" sz="1200" b="1" dirty="0">
                          <a:solidFill>
                            <a:schemeClr val="tx1"/>
                          </a:solidFill>
                          <a:latin typeface="Nexa Bold" panose="02000000000000000000"/>
                        </a:rPr>
                        <a:t>BIOQUÍMICA (</a:t>
                      </a:r>
                      <a:r>
                        <a:rPr lang="pt-BR" sz="1200" b="1" dirty="0" err="1">
                          <a:solidFill>
                            <a:schemeClr val="tx1"/>
                          </a:solidFill>
                          <a:latin typeface="Nexa Bold" panose="02000000000000000000"/>
                        </a:rPr>
                        <a:t>T</a:t>
                      </a:r>
                      <a:r>
                        <a:rPr lang="pt-BR" sz="1200" b="1" dirty="0">
                          <a:solidFill>
                            <a:schemeClr val="tx1"/>
                          </a:solidFill>
                          <a:latin typeface="Nexa Bold" panose="02000000000000000000"/>
                        </a:rPr>
                        <a:t>)</a:t>
                      </a:r>
                    </a:p>
                    <a:p>
                      <a:pPr algn="ctr">
                        <a:spcBef>
                          <a:spcPts val="0"/>
                        </a:spcBef>
                        <a:defRPr/>
                      </a:pPr>
                      <a:r>
                        <a:rPr lang="pt-BR" sz="1200" dirty="0">
                          <a:solidFill>
                            <a:schemeClr val="tx1"/>
                          </a:solidFill>
                          <a:latin typeface="Nexa Bold" panose="02000000000000000000"/>
                        </a:rPr>
                        <a:t>Prof. Marcos Túlio Alves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1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SALA: 101A</a:t>
                      </a: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1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FISIOLOGIA (</a:t>
                      </a:r>
                      <a:r>
                        <a:rPr lang="pt-BR" sz="1200" b="1" kern="1200" dirty="0" err="1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T</a:t>
                      </a:r>
                      <a:r>
                        <a:rPr lang="pt-BR" sz="1200" b="1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)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Prof. Marcelo Teixeira de Andrade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1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SALA: 101A</a:t>
                      </a: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1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ANATOMIA DA CABEÇA E PESCOÇO (PB)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Profa. Caroline Santa Rosa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1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SALA: 101A</a:t>
                      </a: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MICROBIOLOGIA E IMUNOLOGIA (</a:t>
                      </a:r>
                      <a:r>
                        <a:rPr lang="pt-BR" sz="1200" b="1" kern="1200" dirty="0" err="1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EaD</a:t>
                      </a:r>
                      <a:r>
                        <a:rPr lang="pt-BR" sz="1200" b="1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)</a:t>
                      </a:r>
                    </a:p>
                  </a:txBody>
                  <a:tcPr marL="44073" marR="44073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774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5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500" b="1" dirty="0">
                          <a:solidFill>
                            <a:schemeClr val="tx1"/>
                          </a:solidFill>
                          <a:effectLst/>
                        </a:rPr>
                        <a:t>21:50</a:t>
                      </a:r>
                      <a:endParaRPr lang="pt-BR" sz="1500" b="1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pt-BR" sz="1500" b="1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</a:endParaRP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1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ANATOMIA DA CABEÇA E PESCOÇO (PA)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Profa. Caroline Santa Rosa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1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SALA: 101A</a:t>
                      </a: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________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pt-BR" sz="1200" kern="1200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________</a:t>
                      </a: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200" kern="1200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  <a:cs typeface="+mn-cs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1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ANATOMIA DA CABEÇA E PESCOÇO (PB)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Profa. Caroline Santa Rosa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1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SALA: 101A</a:t>
                      </a: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200" kern="1200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MICROBIOLOGIA E IMUNOLOGIA (</a:t>
                      </a:r>
                      <a:r>
                        <a:rPr lang="pt-BR" sz="1200" b="1" kern="1200" dirty="0" err="1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EaD</a:t>
                      </a:r>
                      <a:r>
                        <a:rPr lang="pt-BR" sz="1200" b="1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)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200" kern="1200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44073" marR="44073" marT="0" marB="0" anchor="ctr"/>
                </a:tc>
                <a:extLst>
                  <a:ext uri="{0D108BD9-81ED-4DB2-BD59-A6C34878D82A}">
                    <a16:rowId xmlns:a16="http://schemas.microsoft.com/office/drawing/2014/main" val="36431163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149806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>
            <a:extLst>
              <a:ext uri="{FF2B5EF4-FFF2-40B4-BE49-F238E27FC236}">
                <a16:creationId xmlns:a16="http://schemas.microsoft.com/office/drawing/2014/main" id="{BA26B0C2-2951-48DA-B15C-EAB7832CEB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80501" y="290985"/>
            <a:ext cx="7675606" cy="1325563"/>
          </a:xfrm>
        </p:spPr>
        <p:txBody>
          <a:bodyPr>
            <a:normAutofit fontScale="90000"/>
          </a:bodyPr>
          <a:lstStyle/>
          <a:p>
            <a:pPr algn="ctr">
              <a:spcBef>
                <a:spcPts val="0"/>
              </a:spcBef>
              <a:defRPr/>
            </a:pPr>
            <a:r>
              <a:rPr lang="pt-BR" sz="3100" b="1" dirty="0">
                <a:solidFill>
                  <a:srgbClr val="2E2B71"/>
                </a:solidFill>
                <a:latin typeface="+mn-lt"/>
              </a:rPr>
              <a:t>HORÁRIOS 2023/2 – CURSO ODONTOLOGIA</a:t>
            </a:r>
            <a:br>
              <a:rPr lang="pt-BR" sz="3100" b="1" cap="all" dirty="0">
                <a:solidFill>
                  <a:srgbClr val="2E2B71"/>
                </a:solidFill>
                <a:latin typeface="+mn-lt"/>
              </a:rPr>
            </a:br>
            <a:r>
              <a:rPr lang="pt-BR" sz="3100" b="1" cap="all" dirty="0">
                <a:solidFill>
                  <a:srgbClr val="2E2B71"/>
                </a:solidFill>
                <a:latin typeface="+mn-lt"/>
              </a:rPr>
              <a:t>TERCEIRO PERÍODO – NOITE</a:t>
            </a:r>
            <a:br>
              <a:rPr lang="pt-BR" sz="3100" b="1" cap="all" dirty="0">
                <a:solidFill>
                  <a:srgbClr val="2E2B71"/>
                </a:solidFill>
                <a:latin typeface="+mn-lt"/>
              </a:rPr>
            </a:br>
            <a:r>
              <a:rPr lang="pt-BR" sz="3100" b="1" cap="all" dirty="0">
                <a:solidFill>
                  <a:srgbClr val="2E2B71"/>
                </a:solidFill>
                <a:latin typeface="+mn-lt"/>
              </a:rPr>
              <a:t>TURMA: 552AN1</a:t>
            </a:r>
            <a:br>
              <a:rPr lang="pt-BR" sz="3200" b="1" dirty="0">
                <a:solidFill>
                  <a:schemeClr val="tx2">
                    <a:lumMod val="75000"/>
                  </a:schemeClr>
                </a:solidFill>
              </a:rPr>
            </a:br>
            <a:endParaRPr lang="pt-BR" sz="3000" dirty="0"/>
          </a:p>
        </p:txBody>
      </p:sp>
      <p:graphicFrame>
        <p:nvGraphicFramePr>
          <p:cNvPr id="6" name="Espaço Reservado para Conteúdo 6">
            <a:extLst>
              <a:ext uri="{FF2B5EF4-FFF2-40B4-BE49-F238E27FC236}">
                <a16:creationId xmlns:a16="http://schemas.microsoft.com/office/drawing/2014/main" id="{7AC686C7-6013-1EF9-75ED-DF5D7E04909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85045284"/>
              </p:ext>
            </p:extLst>
          </p:nvPr>
        </p:nvGraphicFramePr>
        <p:xfrm>
          <a:off x="669758" y="1677012"/>
          <a:ext cx="11217626" cy="3583805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7826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414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83892">
                  <a:extLst>
                    <a:ext uri="{9D8B030D-6E8A-4147-A177-3AD203B41FA5}">
                      <a16:colId xmlns:a16="http://schemas.microsoft.com/office/drawing/2014/main" val="2749882808"/>
                    </a:ext>
                  </a:extLst>
                </a:gridCol>
                <a:gridCol w="2115403">
                  <a:extLst>
                    <a:ext uri="{9D8B030D-6E8A-4147-A177-3AD203B41FA5}">
                      <a16:colId xmlns:a16="http://schemas.microsoft.com/office/drawing/2014/main" val="1314120473"/>
                    </a:ext>
                  </a:extLst>
                </a:gridCol>
                <a:gridCol w="2050811">
                  <a:extLst>
                    <a:ext uri="{9D8B030D-6E8A-4147-A177-3AD203B41FA5}">
                      <a16:colId xmlns:a16="http://schemas.microsoft.com/office/drawing/2014/main" val="1428236090"/>
                    </a:ext>
                  </a:extLst>
                </a:gridCol>
                <a:gridCol w="1743451">
                  <a:extLst>
                    <a:ext uri="{9D8B030D-6E8A-4147-A177-3AD203B41FA5}">
                      <a16:colId xmlns:a16="http://schemas.microsoft.com/office/drawing/2014/main" val="2207397760"/>
                    </a:ext>
                  </a:extLst>
                </a:gridCol>
              </a:tblGrid>
              <a:tr h="35292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5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pt-BR" sz="1500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</a:endParaRPr>
                    </a:p>
                  </a:txBody>
                  <a:tcPr marL="44073" marR="4407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500" b="1" dirty="0">
                          <a:solidFill>
                            <a:schemeClr val="tx1"/>
                          </a:solidFill>
                          <a:effectLst/>
                        </a:rPr>
                        <a:t>Segunda-feira</a:t>
                      </a:r>
                      <a:endParaRPr lang="pt-BR" sz="1500" b="1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</a:endParaRPr>
                    </a:p>
                  </a:txBody>
                  <a:tcPr marL="44073" marR="4407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500" b="1">
                          <a:solidFill>
                            <a:schemeClr val="tx1"/>
                          </a:solidFill>
                          <a:effectLst/>
                        </a:rPr>
                        <a:t>Terça-feira</a:t>
                      </a:r>
                      <a:endParaRPr lang="pt-BR" sz="1500" b="1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</a:endParaRPr>
                    </a:p>
                  </a:txBody>
                  <a:tcPr marL="44073" marR="4407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500" b="1">
                          <a:solidFill>
                            <a:schemeClr val="tx1"/>
                          </a:solidFill>
                          <a:effectLst/>
                        </a:rPr>
                        <a:t>Quarta-feira</a:t>
                      </a:r>
                      <a:endParaRPr lang="pt-BR" sz="1500" b="1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</a:endParaRPr>
                    </a:p>
                  </a:txBody>
                  <a:tcPr marL="44073" marR="4407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500" b="1">
                          <a:solidFill>
                            <a:schemeClr val="tx1"/>
                          </a:solidFill>
                          <a:effectLst/>
                        </a:rPr>
                        <a:t>Quinta-feira</a:t>
                      </a:r>
                      <a:endParaRPr lang="pt-BR" sz="1500" b="1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</a:endParaRPr>
                    </a:p>
                  </a:txBody>
                  <a:tcPr marL="44073" marR="4407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500" b="1" dirty="0">
                          <a:solidFill>
                            <a:schemeClr val="tx1"/>
                          </a:solidFill>
                          <a:effectLst/>
                        </a:rPr>
                        <a:t>Sexta-feira</a:t>
                      </a:r>
                      <a:endParaRPr lang="pt-BR" sz="1500" b="1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</a:endParaRPr>
                    </a:p>
                  </a:txBody>
                  <a:tcPr marL="44073" marR="44073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500" b="1" dirty="0">
                          <a:solidFill>
                            <a:schemeClr val="tx1"/>
                          </a:solidFill>
                          <a:effectLst/>
                        </a:rPr>
                        <a:t>19:00</a:t>
                      </a:r>
                      <a:endParaRPr lang="pt-BR" sz="1500" b="1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</a:endParaRPr>
                    </a:p>
                  </a:txBody>
                  <a:tcPr marL="44073" marR="44073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1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ANATOMIA DENTAL E ESCULTURA (</a:t>
                      </a:r>
                      <a:r>
                        <a:rPr lang="pt-BR" sz="1200" b="1" kern="1200" dirty="0" err="1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T</a:t>
                      </a:r>
                      <a:r>
                        <a:rPr lang="pt-BR" sz="1200" b="1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)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Profa. </a:t>
                      </a:r>
                      <a:r>
                        <a:rPr lang="pt-BR" sz="1200" b="0" kern="1200" dirty="0" err="1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Monize</a:t>
                      </a: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 Carvalho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1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SALA: 103A</a:t>
                      </a:r>
                    </a:p>
                  </a:txBody>
                  <a:tcPr marL="44073" marR="44073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1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FARMACOLOGIA E TERAPÊUTICA (</a:t>
                      </a:r>
                      <a:r>
                        <a:rPr lang="pt-BR" sz="1200" b="1" kern="1200" dirty="0" err="1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T</a:t>
                      </a:r>
                      <a:r>
                        <a:rPr lang="pt-BR" sz="1200" b="1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)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Prof. </a:t>
                      </a:r>
                      <a:r>
                        <a:rPr lang="pt-BR" sz="1200" kern="1200" dirty="0" err="1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Claudiney</a:t>
                      </a:r>
                      <a:r>
                        <a:rPr lang="pt-BR" sz="120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 </a:t>
                      </a:r>
                      <a:r>
                        <a:rPr lang="pt-BR" sz="1200" kern="1200" dirty="0" err="1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Luis</a:t>
                      </a:r>
                      <a:r>
                        <a:rPr lang="pt-BR" sz="120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 Ferreira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1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SALA: 103A</a:t>
                      </a:r>
                    </a:p>
                  </a:txBody>
                  <a:tcPr marL="44073" marR="44073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defRPr/>
                      </a:pPr>
                      <a:r>
                        <a:rPr lang="pt-BR" sz="1200" b="1" dirty="0">
                          <a:solidFill>
                            <a:schemeClr val="tx1"/>
                          </a:solidFill>
                          <a:latin typeface="Nexa Bold" panose="02000000000000000000"/>
                        </a:rPr>
                        <a:t>MATERIAIS DENTÁRIOS (</a:t>
                      </a:r>
                      <a:r>
                        <a:rPr lang="pt-BR" sz="1200" b="1" dirty="0" err="1">
                          <a:solidFill>
                            <a:schemeClr val="tx1"/>
                          </a:solidFill>
                          <a:latin typeface="Nexa Bold" panose="02000000000000000000"/>
                        </a:rPr>
                        <a:t>T</a:t>
                      </a:r>
                      <a:r>
                        <a:rPr lang="pt-BR" sz="1200" b="1" dirty="0">
                          <a:solidFill>
                            <a:schemeClr val="tx1"/>
                          </a:solidFill>
                          <a:latin typeface="Nexa Bold" panose="02000000000000000000"/>
                        </a:rPr>
                        <a:t>)</a:t>
                      </a:r>
                    </a:p>
                    <a:p>
                      <a:pPr algn="ctr">
                        <a:spcBef>
                          <a:spcPts val="0"/>
                        </a:spcBef>
                        <a:defRPr/>
                      </a:pPr>
                      <a:r>
                        <a:rPr lang="pt-BR" sz="1200" dirty="0">
                          <a:solidFill>
                            <a:schemeClr val="tx1"/>
                          </a:solidFill>
                          <a:latin typeface="Nexa Bold" panose="02000000000000000000"/>
                        </a:rPr>
                        <a:t>Prof. Cláudio Renato Vieira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1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SALA: 103A</a:t>
                      </a:r>
                    </a:p>
                  </a:txBody>
                  <a:tcPr marL="44073" marR="44073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PROJETOS E PRÁTICAS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APLICADOS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Profa. Márcia Mota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1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SALA: 103A</a:t>
                      </a:r>
                    </a:p>
                  </a:txBody>
                  <a:tcPr marL="44073" marR="44073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1200" kern="1200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  <a:cs typeface="+mn-cs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1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EPIDEMIOLOGIA E ESTATÍSTICA (</a:t>
                      </a:r>
                      <a:r>
                        <a:rPr lang="pt-BR" sz="1200" b="1" kern="1200" dirty="0" err="1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EaD</a:t>
                      </a:r>
                      <a:r>
                        <a:rPr lang="pt-BR" sz="1200" b="1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)</a:t>
                      </a:r>
                    </a:p>
                  </a:txBody>
                  <a:tcPr marL="44073" marR="44073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5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500" b="1" dirty="0">
                          <a:solidFill>
                            <a:schemeClr val="tx1"/>
                          </a:solidFill>
                          <a:effectLst/>
                        </a:rPr>
                        <a:t>19:50</a:t>
                      </a:r>
                      <a:endParaRPr lang="pt-BR" sz="1500" b="1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pt-BR" sz="1500" b="1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</a:endParaRPr>
                    </a:p>
                  </a:txBody>
                  <a:tcPr marL="44073" marR="44073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1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ANATOMIA DENTAL E ESCULTURA (</a:t>
                      </a:r>
                      <a:r>
                        <a:rPr lang="pt-BR" sz="1200" b="1" kern="1200" dirty="0" err="1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T</a:t>
                      </a:r>
                      <a:r>
                        <a:rPr lang="pt-BR" sz="1200" b="1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)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Profa. </a:t>
                      </a:r>
                      <a:r>
                        <a:rPr lang="pt-BR" sz="1200" b="0" kern="1200" dirty="0" err="1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Monize</a:t>
                      </a: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 Carvalho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1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SALA: 103A</a:t>
                      </a:r>
                    </a:p>
                  </a:txBody>
                  <a:tcPr marL="44073" marR="44073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1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FARMACOLOGIA E TERAPÊUTICA (</a:t>
                      </a:r>
                      <a:r>
                        <a:rPr lang="pt-BR" sz="1200" b="1" kern="1200" dirty="0" err="1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T</a:t>
                      </a:r>
                      <a:r>
                        <a:rPr lang="pt-BR" sz="1200" b="1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)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Prof. </a:t>
                      </a:r>
                      <a:r>
                        <a:rPr lang="pt-BR" sz="1200" kern="1200" dirty="0" err="1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Claudiney</a:t>
                      </a:r>
                      <a:r>
                        <a:rPr lang="pt-BR" sz="120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 </a:t>
                      </a:r>
                      <a:r>
                        <a:rPr lang="pt-BR" sz="1200" kern="1200" dirty="0" err="1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Luis</a:t>
                      </a:r>
                      <a:r>
                        <a:rPr lang="pt-BR" sz="120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 Ferreira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1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SALA: 103A</a:t>
                      </a:r>
                    </a:p>
                  </a:txBody>
                  <a:tcPr marL="44073" marR="44073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defRPr/>
                      </a:pPr>
                      <a:r>
                        <a:rPr lang="pt-BR" sz="1200" b="1" dirty="0">
                          <a:solidFill>
                            <a:schemeClr val="tx1"/>
                          </a:solidFill>
                          <a:latin typeface="Nexa Bold" panose="02000000000000000000"/>
                        </a:rPr>
                        <a:t>MATERIAIS DENTÁRIOS (</a:t>
                      </a:r>
                      <a:r>
                        <a:rPr lang="pt-BR" sz="1200" b="1" dirty="0" err="1">
                          <a:solidFill>
                            <a:schemeClr val="tx1"/>
                          </a:solidFill>
                          <a:latin typeface="Nexa Bold" panose="02000000000000000000"/>
                        </a:rPr>
                        <a:t>T</a:t>
                      </a:r>
                      <a:r>
                        <a:rPr lang="pt-BR" sz="1200" b="1" dirty="0">
                          <a:solidFill>
                            <a:schemeClr val="tx1"/>
                          </a:solidFill>
                          <a:latin typeface="Nexa Bold" panose="02000000000000000000"/>
                        </a:rPr>
                        <a:t>)</a:t>
                      </a:r>
                    </a:p>
                    <a:p>
                      <a:pPr algn="ctr">
                        <a:spcBef>
                          <a:spcPts val="0"/>
                        </a:spcBef>
                        <a:defRPr/>
                      </a:pPr>
                      <a:r>
                        <a:rPr lang="pt-BR" sz="1200" dirty="0">
                          <a:solidFill>
                            <a:schemeClr val="tx1"/>
                          </a:solidFill>
                          <a:latin typeface="Nexa Bold" panose="02000000000000000000"/>
                        </a:rPr>
                        <a:t>Prof. Cláudio Renato Vieira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1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SALA: 103A</a:t>
                      </a:r>
                    </a:p>
                  </a:txBody>
                  <a:tcPr marL="44073" marR="44073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PROJETOS E PRÁTICAS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APLICADOS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Profa. Márcia Mota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1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SALA: 103A</a:t>
                      </a:r>
                    </a:p>
                  </a:txBody>
                  <a:tcPr marL="44073" marR="44073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1200" kern="1200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  <a:cs typeface="+mn-cs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1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EPIDEMIOLOGIA E ESTATÍSTICA (</a:t>
                      </a:r>
                      <a:r>
                        <a:rPr lang="pt-BR" sz="1200" b="1" kern="1200" dirty="0" err="1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EaD</a:t>
                      </a:r>
                      <a:r>
                        <a:rPr lang="pt-BR" sz="1200" b="1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)</a:t>
                      </a:r>
                    </a:p>
                  </a:txBody>
                  <a:tcPr marL="44073" marR="44073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708042456"/>
                  </a:ext>
                </a:extLst>
              </a:tr>
              <a:tr h="237311">
                <a:tc>
                  <a:txBody>
                    <a:bodyPr/>
                    <a:lstStyle/>
                    <a:p>
                      <a:pPr algn="ctr"/>
                      <a:r>
                        <a:rPr lang="pt-BR" sz="1500" b="1" dirty="0">
                          <a:solidFill>
                            <a:schemeClr val="tx1"/>
                          </a:solidFill>
                          <a:effectLst/>
                        </a:rPr>
                        <a:t>20:40</a:t>
                      </a:r>
                      <a:endParaRPr lang="pt-BR" sz="1500" b="1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</a:endParaRPr>
                    </a:p>
                  </a:txBody>
                  <a:tcPr marL="44073" marR="44073" marT="0" marB="0" anchor="ctr"/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b="1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</a:rPr>
                        <a:t>INTERVALO</a:t>
                      </a:r>
                    </a:p>
                  </a:txBody>
                  <a:tcPr marL="44073" marR="44073" marT="0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2000" b="1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</a:endParaRPr>
                    </a:p>
                  </a:txBody>
                  <a:tcPr marL="44073" marR="44073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154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500" b="1" dirty="0">
                          <a:solidFill>
                            <a:schemeClr val="tx1"/>
                          </a:solidFill>
                          <a:effectLst/>
                        </a:rPr>
                        <a:t>21:00</a:t>
                      </a:r>
                      <a:endParaRPr lang="pt-BR" sz="1500" b="1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</a:endParaRP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1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ANATOMIA DENTAL E ESCULTURA (PA)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Profa. </a:t>
                      </a:r>
                      <a:r>
                        <a:rPr lang="pt-BR" sz="1200" b="0" kern="1200" dirty="0" err="1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Monize</a:t>
                      </a: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 Carvalho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1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SALA: 103A</a:t>
                      </a: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1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FARMACOLOGIA E TERAPÊUTICA (</a:t>
                      </a:r>
                      <a:r>
                        <a:rPr lang="pt-BR" sz="1200" b="1" kern="1200" dirty="0" err="1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T</a:t>
                      </a:r>
                      <a:r>
                        <a:rPr lang="pt-BR" sz="1200" b="1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)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Prof. </a:t>
                      </a:r>
                      <a:r>
                        <a:rPr lang="pt-BR" sz="1200" kern="1200" dirty="0" err="1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Claudiney</a:t>
                      </a:r>
                      <a:r>
                        <a:rPr lang="pt-BR" sz="120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 </a:t>
                      </a:r>
                      <a:r>
                        <a:rPr lang="pt-BR" sz="1200" kern="1200" dirty="0" err="1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Luis</a:t>
                      </a:r>
                      <a:r>
                        <a:rPr lang="pt-BR" sz="120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 Ferreira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1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SALA: 103A</a:t>
                      </a: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defRPr/>
                      </a:pPr>
                      <a:r>
                        <a:rPr lang="pt-BR" sz="1200" b="1" dirty="0">
                          <a:solidFill>
                            <a:schemeClr val="tx1"/>
                          </a:solidFill>
                          <a:latin typeface="Nexa Bold" panose="02000000000000000000"/>
                        </a:rPr>
                        <a:t>MATERIAIS DENTÁRIOS (PA)</a:t>
                      </a:r>
                    </a:p>
                    <a:p>
                      <a:pPr algn="ctr">
                        <a:spcBef>
                          <a:spcPts val="0"/>
                        </a:spcBef>
                        <a:defRPr/>
                      </a:pPr>
                      <a:r>
                        <a:rPr lang="pt-BR" sz="1200" dirty="0">
                          <a:solidFill>
                            <a:schemeClr val="tx1"/>
                          </a:solidFill>
                          <a:latin typeface="Nexa Bold" panose="02000000000000000000"/>
                        </a:rPr>
                        <a:t>Prof. Cláudio Renato Vieira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1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SALA: 103A</a:t>
                      </a: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PATOLOGIA GERAL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Profa. Mônica Schettini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1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SALA: 103A</a:t>
                      </a: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1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EPIDEMIOLOGIA E ESTATÍSTICA (</a:t>
                      </a:r>
                      <a:r>
                        <a:rPr lang="pt-BR" sz="1200" b="1" kern="1200" dirty="0" err="1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EaD</a:t>
                      </a:r>
                      <a:r>
                        <a:rPr lang="pt-BR" sz="1200" b="1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)</a:t>
                      </a:r>
                    </a:p>
                  </a:txBody>
                  <a:tcPr marL="44073" marR="44073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5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500" b="1" dirty="0">
                          <a:solidFill>
                            <a:schemeClr val="tx1"/>
                          </a:solidFill>
                          <a:effectLst/>
                        </a:rPr>
                        <a:t>21:50</a:t>
                      </a:r>
                      <a:endParaRPr lang="pt-BR" sz="1500" b="1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pt-BR" sz="1500" b="1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</a:endParaRP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1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ANATOMIA DENTAL E ESCULTURA (PB)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Profa. </a:t>
                      </a:r>
                      <a:r>
                        <a:rPr lang="pt-BR" sz="1200" b="0" kern="1200" dirty="0" err="1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Monize</a:t>
                      </a: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 Carvalho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1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SALA: 103A</a:t>
                      </a: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________</a:t>
                      </a:r>
                      <a:endParaRPr lang="pt-BR" sz="1200" b="0" kern="1200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defRPr/>
                      </a:pPr>
                      <a:r>
                        <a:rPr lang="pt-BR" sz="1200" b="1" dirty="0">
                          <a:solidFill>
                            <a:schemeClr val="tx1"/>
                          </a:solidFill>
                          <a:latin typeface="Nexa Bold" panose="02000000000000000000"/>
                        </a:rPr>
                        <a:t>MATERIAIS DENTÁRIOS (PB)</a:t>
                      </a:r>
                    </a:p>
                    <a:p>
                      <a:pPr algn="ctr">
                        <a:spcBef>
                          <a:spcPts val="0"/>
                        </a:spcBef>
                        <a:defRPr/>
                      </a:pPr>
                      <a:r>
                        <a:rPr lang="pt-BR" sz="1200" dirty="0">
                          <a:solidFill>
                            <a:schemeClr val="tx1"/>
                          </a:solidFill>
                          <a:latin typeface="Nexa Bold" panose="02000000000000000000"/>
                        </a:rPr>
                        <a:t>Prof. Cláudio Renato Vieira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1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SALA: 103A</a:t>
                      </a: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PATOLOGIA GERAL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Profa. Mônica Schettini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1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SALA: 103A</a:t>
                      </a: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1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EPIDEMIOLOGIA E ESTATÍSTICA (</a:t>
                      </a:r>
                      <a:r>
                        <a:rPr lang="pt-BR" sz="1200" b="1" kern="1200" dirty="0" err="1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EaD</a:t>
                      </a:r>
                      <a:r>
                        <a:rPr lang="pt-BR" sz="1200" b="1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)</a:t>
                      </a:r>
                    </a:p>
                  </a:txBody>
                  <a:tcPr marL="44073" marR="44073" marT="0" marB="0" anchor="ctr"/>
                </a:tc>
                <a:extLst>
                  <a:ext uri="{0D108BD9-81ED-4DB2-BD59-A6C34878D82A}">
                    <a16:rowId xmlns:a16="http://schemas.microsoft.com/office/drawing/2014/main" val="3643116335"/>
                  </a:ext>
                </a:extLst>
              </a:tr>
            </a:tbl>
          </a:graphicData>
        </a:graphic>
      </p:graphicFrame>
      <p:sp>
        <p:nvSpPr>
          <p:cNvPr id="2" name="Retângulo 1">
            <a:extLst>
              <a:ext uri="{FF2B5EF4-FFF2-40B4-BE49-F238E27FC236}">
                <a16:creationId xmlns:a16="http://schemas.microsoft.com/office/drawing/2014/main" id="{16CB8B6C-8043-B53D-5FE2-FD7ED5701A3A}"/>
              </a:ext>
            </a:extLst>
          </p:cNvPr>
          <p:cNvSpPr/>
          <p:nvPr/>
        </p:nvSpPr>
        <p:spPr>
          <a:xfrm>
            <a:off x="213623" y="5984273"/>
            <a:ext cx="741682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pt-BR" sz="1400" b="1" i="0" dirty="0">
                <a:solidFill>
                  <a:srgbClr val="000000"/>
                </a:solidFill>
                <a:effectLst/>
                <a:latin typeface="Nexa Bold" panose="02000000000000000000"/>
              </a:rPr>
              <a:t>Modularizado 552AN1 e 552BN1 </a:t>
            </a:r>
          </a:p>
        </p:txBody>
      </p:sp>
    </p:spTree>
    <p:extLst>
      <p:ext uri="{BB962C8B-B14F-4D97-AF65-F5344CB8AC3E}">
        <p14:creationId xmlns:p14="http://schemas.microsoft.com/office/powerpoint/2010/main" val="4355901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>
            <a:extLst>
              <a:ext uri="{FF2B5EF4-FFF2-40B4-BE49-F238E27FC236}">
                <a16:creationId xmlns:a16="http://schemas.microsoft.com/office/drawing/2014/main" id="{BA26B0C2-2951-48DA-B15C-EAB7832CEB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80501" y="290985"/>
            <a:ext cx="7675606" cy="1325563"/>
          </a:xfrm>
        </p:spPr>
        <p:txBody>
          <a:bodyPr>
            <a:normAutofit fontScale="90000"/>
          </a:bodyPr>
          <a:lstStyle/>
          <a:p>
            <a:pPr algn="ctr">
              <a:spcBef>
                <a:spcPts val="0"/>
              </a:spcBef>
              <a:defRPr/>
            </a:pPr>
            <a:r>
              <a:rPr lang="pt-BR" sz="3100" b="1" dirty="0">
                <a:solidFill>
                  <a:srgbClr val="2E2B71"/>
                </a:solidFill>
                <a:latin typeface="+mn-lt"/>
              </a:rPr>
              <a:t>HORÁRIOS 2023/2 – CURSO ODONTOLOGIA</a:t>
            </a:r>
            <a:br>
              <a:rPr lang="pt-BR" sz="3100" b="1" cap="all" dirty="0">
                <a:solidFill>
                  <a:srgbClr val="2E2B71"/>
                </a:solidFill>
                <a:latin typeface="+mn-lt"/>
              </a:rPr>
            </a:br>
            <a:r>
              <a:rPr lang="pt-BR" sz="3100" b="1" cap="all" dirty="0">
                <a:solidFill>
                  <a:srgbClr val="2E2B71"/>
                </a:solidFill>
                <a:latin typeface="+mn-lt"/>
              </a:rPr>
              <a:t>QUARTO PERÍODO – NOITE</a:t>
            </a:r>
            <a:br>
              <a:rPr lang="pt-BR" sz="3100" b="1" cap="all" dirty="0">
                <a:solidFill>
                  <a:srgbClr val="2E2B71"/>
                </a:solidFill>
                <a:latin typeface="+mn-lt"/>
              </a:rPr>
            </a:br>
            <a:r>
              <a:rPr lang="pt-BR" sz="3100" b="1" cap="all" dirty="0">
                <a:solidFill>
                  <a:srgbClr val="2E2B71"/>
                </a:solidFill>
                <a:latin typeface="+mn-lt"/>
              </a:rPr>
              <a:t>TURMA: 552BN1</a:t>
            </a:r>
            <a:br>
              <a:rPr lang="pt-BR" sz="3200" b="1" dirty="0">
                <a:solidFill>
                  <a:schemeClr val="tx2">
                    <a:lumMod val="75000"/>
                  </a:schemeClr>
                </a:solidFill>
              </a:rPr>
            </a:br>
            <a:endParaRPr lang="pt-BR" sz="3000" dirty="0"/>
          </a:p>
        </p:txBody>
      </p:sp>
      <p:sp>
        <p:nvSpPr>
          <p:cNvPr id="2" name="Retângulo 1">
            <a:extLst>
              <a:ext uri="{FF2B5EF4-FFF2-40B4-BE49-F238E27FC236}">
                <a16:creationId xmlns:a16="http://schemas.microsoft.com/office/drawing/2014/main" id="{2A884D0A-7169-EB8F-0398-EC1E771DD9B4}"/>
              </a:ext>
            </a:extLst>
          </p:cNvPr>
          <p:cNvSpPr/>
          <p:nvPr/>
        </p:nvSpPr>
        <p:spPr>
          <a:xfrm>
            <a:off x="213623" y="5984273"/>
            <a:ext cx="741682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pt-BR" sz="1400" b="1" i="0" dirty="0">
                <a:solidFill>
                  <a:srgbClr val="000000"/>
                </a:solidFill>
                <a:effectLst/>
                <a:latin typeface="Nexa Bold" panose="02000000000000000000"/>
              </a:rPr>
              <a:t>Modularizado 552AN1 e 552BN1 </a:t>
            </a:r>
          </a:p>
        </p:txBody>
      </p:sp>
      <p:graphicFrame>
        <p:nvGraphicFramePr>
          <p:cNvPr id="5" name="Espaço Reservado para Conteúdo 6">
            <a:extLst>
              <a:ext uri="{FF2B5EF4-FFF2-40B4-BE49-F238E27FC236}">
                <a16:creationId xmlns:a16="http://schemas.microsoft.com/office/drawing/2014/main" id="{DA6EFF8D-684E-38C0-B508-A89B7D82674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48227"/>
              </p:ext>
            </p:extLst>
          </p:nvPr>
        </p:nvGraphicFramePr>
        <p:xfrm>
          <a:off x="630001" y="1637097"/>
          <a:ext cx="11217626" cy="3583805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7826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414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83892">
                  <a:extLst>
                    <a:ext uri="{9D8B030D-6E8A-4147-A177-3AD203B41FA5}">
                      <a16:colId xmlns:a16="http://schemas.microsoft.com/office/drawing/2014/main" val="2749882808"/>
                    </a:ext>
                  </a:extLst>
                </a:gridCol>
                <a:gridCol w="2115403">
                  <a:extLst>
                    <a:ext uri="{9D8B030D-6E8A-4147-A177-3AD203B41FA5}">
                      <a16:colId xmlns:a16="http://schemas.microsoft.com/office/drawing/2014/main" val="1314120473"/>
                    </a:ext>
                  </a:extLst>
                </a:gridCol>
                <a:gridCol w="2050811">
                  <a:extLst>
                    <a:ext uri="{9D8B030D-6E8A-4147-A177-3AD203B41FA5}">
                      <a16:colId xmlns:a16="http://schemas.microsoft.com/office/drawing/2014/main" val="1428236090"/>
                    </a:ext>
                  </a:extLst>
                </a:gridCol>
                <a:gridCol w="1743451">
                  <a:extLst>
                    <a:ext uri="{9D8B030D-6E8A-4147-A177-3AD203B41FA5}">
                      <a16:colId xmlns:a16="http://schemas.microsoft.com/office/drawing/2014/main" val="2207397760"/>
                    </a:ext>
                  </a:extLst>
                </a:gridCol>
              </a:tblGrid>
              <a:tr h="35292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5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pt-BR" sz="1500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</a:endParaRPr>
                    </a:p>
                  </a:txBody>
                  <a:tcPr marL="44073" marR="4407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500" b="1" dirty="0">
                          <a:solidFill>
                            <a:schemeClr val="tx1"/>
                          </a:solidFill>
                          <a:effectLst/>
                        </a:rPr>
                        <a:t>Segunda-feira</a:t>
                      </a:r>
                      <a:endParaRPr lang="pt-BR" sz="1500" b="1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</a:endParaRPr>
                    </a:p>
                  </a:txBody>
                  <a:tcPr marL="44073" marR="4407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500" b="1">
                          <a:solidFill>
                            <a:schemeClr val="tx1"/>
                          </a:solidFill>
                          <a:effectLst/>
                        </a:rPr>
                        <a:t>Terça-feira</a:t>
                      </a:r>
                      <a:endParaRPr lang="pt-BR" sz="1500" b="1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</a:endParaRPr>
                    </a:p>
                  </a:txBody>
                  <a:tcPr marL="44073" marR="4407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500" b="1">
                          <a:solidFill>
                            <a:schemeClr val="tx1"/>
                          </a:solidFill>
                          <a:effectLst/>
                        </a:rPr>
                        <a:t>Quarta-feira</a:t>
                      </a:r>
                      <a:endParaRPr lang="pt-BR" sz="1500" b="1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</a:endParaRPr>
                    </a:p>
                  </a:txBody>
                  <a:tcPr marL="44073" marR="4407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500" b="1">
                          <a:solidFill>
                            <a:schemeClr val="tx1"/>
                          </a:solidFill>
                          <a:effectLst/>
                        </a:rPr>
                        <a:t>Quinta-feira</a:t>
                      </a:r>
                      <a:endParaRPr lang="pt-BR" sz="1500" b="1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</a:endParaRPr>
                    </a:p>
                  </a:txBody>
                  <a:tcPr marL="44073" marR="4407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500" b="1" dirty="0">
                          <a:solidFill>
                            <a:schemeClr val="tx1"/>
                          </a:solidFill>
                          <a:effectLst/>
                        </a:rPr>
                        <a:t>Sexta-feira</a:t>
                      </a:r>
                      <a:endParaRPr lang="pt-BR" sz="1500" b="1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</a:endParaRPr>
                    </a:p>
                  </a:txBody>
                  <a:tcPr marL="44073" marR="44073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500" b="1" dirty="0">
                          <a:solidFill>
                            <a:schemeClr val="tx1"/>
                          </a:solidFill>
                          <a:effectLst/>
                        </a:rPr>
                        <a:t>19:00</a:t>
                      </a:r>
                      <a:endParaRPr lang="pt-BR" sz="1500" b="1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</a:endParaRPr>
                    </a:p>
                  </a:txBody>
                  <a:tcPr marL="44073" marR="44073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1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ANATOMIA DENTAL E ESCULTURA (</a:t>
                      </a:r>
                      <a:r>
                        <a:rPr lang="pt-BR" sz="1200" b="1" kern="1200" dirty="0" err="1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T</a:t>
                      </a:r>
                      <a:r>
                        <a:rPr lang="pt-BR" sz="1200" b="1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)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Profa. </a:t>
                      </a:r>
                      <a:r>
                        <a:rPr lang="pt-BR" sz="1200" b="0" kern="1200" dirty="0" err="1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Monize</a:t>
                      </a: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 Carvalho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1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SALA: 103A</a:t>
                      </a:r>
                    </a:p>
                  </a:txBody>
                  <a:tcPr marL="44073" marR="44073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1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FARMACOLOGIA E TERAPÊUTICA (</a:t>
                      </a:r>
                      <a:r>
                        <a:rPr lang="pt-BR" sz="1200" b="1" kern="1200" dirty="0" err="1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T</a:t>
                      </a:r>
                      <a:r>
                        <a:rPr lang="pt-BR" sz="1200" b="1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)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Prof. </a:t>
                      </a:r>
                      <a:r>
                        <a:rPr lang="pt-BR" sz="1200" kern="1200" dirty="0" err="1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Claudiney</a:t>
                      </a:r>
                      <a:r>
                        <a:rPr lang="pt-BR" sz="120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 </a:t>
                      </a:r>
                      <a:r>
                        <a:rPr lang="pt-BR" sz="1200" kern="1200" dirty="0" err="1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Luis</a:t>
                      </a:r>
                      <a:r>
                        <a:rPr lang="pt-BR" sz="120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 Ferreira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1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SALA: 103A</a:t>
                      </a:r>
                    </a:p>
                  </a:txBody>
                  <a:tcPr marL="44073" marR="44073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defRPr/>
                      </a:pPr>
                      <a:r>
                        <a:rPr lang="pt-BR" sz="1200" b="1" dirty="0">
                          <a:solidFill>
                            <a:schemeClr val="tx1"/>
                          </a:solidFill>
                          <a:latin typeface="Nexa Bold" panose="02000000000000000000"/>
                        </a:rPr>
                        <a:t>MATERIAIS DENTÁRIOS (</a:t>
                      </a:r>
                      <a:r>
                        <a:rPr lang="pt-BR" sz="1200" b="1" dirty="0" err="1">
                          <a:solidFill>
                            <a:schemeClr val="tx1"/>
                          </a:solidFill>
                          <a:latin typeface="Nexa Bold" panose="02000000000000000000"/>
                        </a:rPr>
                        <a:t>T</a:t>
                      </a:r>
                      <a:r>
                        <a:rPr lang="pt-BR" sz="1200" b="1" dirty="0">
                          <a:solidFill>
                            <a:schemeClr val="tx1"/>
                          </a:solidFill>
                          <a:latin typeface="Nexa Bold" panose="02000000000000000000"/>
                        </a:rPr>
                        <a:t>)</a:t>
                      </a:r>
                    </a:p>
                    <a:p>
                      <a:pPr algn="ctr">
                        <a:spcBef>
                          <a:spcPts val="0"/>
                        </a:spcBef>
                        <a:defRPr/>
                      </a:pPr>
                      <a:r>
                        <a:rPr lang="pt-BR" sz="1200" dirty="0">
                          <a:solidFill>
                            <a:schemeClr val="tx1"/>
                          </a:solidFill>
                          <a:latin typeface="Nexa Bold" panose="02000000000000000000"/>
                        </a:rPr>
                        <a:t>Prof. Cláudio Renato Vieira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1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SALA: 103A</a:t>
                      </a:r>
                    </a:p>
                  </a:txBody>
                  <a:tcPr marL="44073" marR="44073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PROJETOS E PRÁTICAS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APLICADOS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Profa. Márcia Mota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1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SALA: 103A</a:t>
                      </a:r>
                    </a:p>
                  </a:txBody>
                  <a:tcPr marL="44073" marR="44073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1200" kern="1200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  <a:cs typeface="+mn-cs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1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EPIDEMIOLOGIA E ESTATÍSTICA (</a:t>
                      </a:r>
                      <a:r>
                        <a:rPr lang="pt-BR" sz="1200" b="1" kern="1200" dirty="0" err="1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EaD</a:t>
                      </a:r>
                      <a:r>
                        <a:rPr lang="pt-BR" sz="1200" b="1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)</a:t>
                      </a:r>
                    </a:p>
                  </a:txBody>
                  <a:tcPr marL="44073" marR="44073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5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500" b="1" dirty="0">
                          <a:solidFill>
                            <a:schemeClr val="tx1"/>
                          </a:solidFill>
                          <a:effectLst/>
                        </a:rPr>
                        <a:t>19:50</a:t>
                      </a:r>
                      <a:endParaRPr lang="pt-BR" sz="1500" b="1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pt-BR" sz="1500" b="1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</a:endParaRPr>
                    </a:p>
                  </a:txBody>
                  <a:tcPr marL="44073" marR="44073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1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ANATOMIA DENTAL E ESCULTURA (</a:t>
                      </a:r>
                      <a:r>
                        <a:rPr lang="pt-BR" sz="1200" b="1" kern="1200" dirty="0" err="1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T</a:t>
                      </a:r>
                      <a:r>
                        <a:rPr lang="pt-BR" sz="1200" b="1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)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Profa. </a:t>
                      </a:r>
                      <a:r>
                        <a:rPr lang="pt-BR" sz="1200" b="0" kern="1200" dirty="0" err="1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Monize</a:t>
                      </a: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 Carvalho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1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SALA: 103A</a:t>
                      </a:r>
                    </a:p>
                  </a:txBody>
                  <a:tcPr marL="44073" marR="44073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1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FARMACOLOGIA E TERAPÊUTICA (</a:t>
                      </a:r>
                      <a:r>
                        <a:rPr lang="pt-BR" sz="1200" b="1" kern="1200" dirty="0" err="1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T</a:t>
                      </a:r>
                      <a:r>
                        <a:rPr lang="pt-BR" sz="1200" b="1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)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Prof. </a:t>
                      </a:r>
                      <a:r>
                        <a:rPr lang="pt-BR" sz="1200" kern="1200" dirty="0" err="1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Claudiney</a:t>
                      </a:r>
                      <a:r>
                        <a:rPr lang="pt-BR" sz="120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 </a:t>
                      </a:r>
                      <a:r>
                        <a:rPr lang="pt-BR" sz="1200" kern="1200" dirty="0" err="1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Luis</a:t>
                      </a:r>
                      <a:r>
                        <a:rPr lang="pt-BR" sz="120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 Ferreira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1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SALA: 103A</a:t>
                      </a:r>
                    </a:p>
                  </a:txBody>
                  <a:tcPr marL="44073" marR="44073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defRPr/>
                      </a:pPr>
                      <a:r>
                        <a:rPr lang="pt-BR" sz="1200" b="1" dirty="0">
                          <a:solidFill>
                            <a:schemeClr val="tx1"/>
                          </a:solidFill>
                          <a:latin typeface="Nexa Bold" panose="02000000000000000000"/>
                        </a:rPr>
                        <a:t>MATERIAIS DENTÁRIOS (</a:t>
                      </a:r>
                      <a:r>
                        <a:rPr lang="pt-BR" sz="1200" b="1" dirty="0" err="1">
                          <a:solidFill>
                            <a:schemeClr val="tx1"/>
                          </a:solidFill>
                          <a:latin typeface="Nexa Bold" panose="02000000000000000000"/>
                        </a:rPr>
                        <a:t>T</a:t>
                      </a:r>
                      <a:r>
                        <a:rPr lang="pt-BR" sz="1200" b="1" dirty="0">
                          <a:solidFill>
                            <a:schemeClr val="tx1"/>
                          </a:solidFill>
                          <a:latin typeface="Nexa Bold" panose="02000000000000000000"/>
                        </a:rPr>
                        <a:t>)</a:t>
                      </a:r>
                    </a:p>
                    <a:p>
                      <a:pPr algn="ctr">
                        <a:spcBef>
                          <a:spcPts val="0"/>
                        </a:spcBef>
                        <a:defRPr/>
                      </a:pPr>
                      <a:r>
                        <a:rPr lang="pt-BR" sz="1200" dirty="0">
                          <a:solidFill>
                            <a:schemeClr val="tx1"/>
                          </a:solidFill>
                          <a:latin typeface="Nexa Bold" panose="02000000000000000000"/>
                        </a:rPr>
                        <a:t>Prof. Cláudio Renato Vieira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1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SALA: 103A</a:t>
                      </a:r>
                    </a:p>
                  </a:txBody>
                  <a:tcPr marL="44073" marR="44073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PROJETOS E PRÁTICAS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APLICADOS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Profa. Márcia Mota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1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SALA: 103A</a:t>
                      </a:r>
                    </a:p>
                  </a:txBody>
                  <a:tcPr marL="44073" marR="44073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1200" kern="1200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  <a:cs typeface="+mn-cs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1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EPIDEMIOLOGIA E ESTATÍSTICA (</a:t>
                      </a:r>
                      <a:r>
                        <a:rPr lang="pt-BR" sz="1200" b="1" kern="1200" dirty="0" err="1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EaD</a:t>
                      </a:r>
                      <a:r>
                        <a:rPr lang="pt-BR" sz="1200" b="1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)</a:t>
                      </a:r>
                    </a:p>
                  </a:txBody>
                  <a:tcPr marL="44073" marR="44073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708042456"/>
                  </a:ext>
                </a:extLst>
              </a:tr>
              <a:tr h="237311">
                <a:tc>
                  <a:txBody>
                    <a:bodyPr/>
                    <a:lstStyle/>
                    <a:p>
                      <a:pPr algn="ctr"/>
                      <a:r>
                        <a:rPr lang="pt-BR" sz="1500" b="1" dirty="0">
                          <a:solidFill>
                            <a:schemeClr val="tx1"/>
                          </a:solidFill>
                          <a:effectLst/>
                        </a:rPr>
                        <a:t>20:40</a:t>
                      </a:r>
                      <a:endParaRPr lang="pt-BR" sz="1500" b="1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</a:endParaRPr>
                    </a:p>
                  </a:txBody>
                  <a:tcPr marL="44073" marR="44073" marT="0" marB="0" anchor="ctr"/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b="1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</a:rPr>
                        <a:t>INTERVALO</a:t>
                      </a:r>
                    </a:p>
                  </a:txBody>
                  <a:tcPr marL="44073" marR="44073" marT="0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2000" b="1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</a:endParaRPr>
                    </a:p>
                  </a:txBody>
                  <a:tcPr marL="44073" marR="44073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154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500" b="1" dirty="0">
                          <a:solidFill>
                            <a:schemeClr val="tx1"/>
                          </a:solidFill>
                          <a:effectLst/>
                        </a:rPr>
                        <a:t>21:00</a:t>
                      </a:r>
                      <a:endParaRPr lang="pt-BR" sz="1500" b="1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</a:endParaRP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1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ANATOMIA DENTAL E ESCULTURA (PA)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Profa. </a:t>
                      </a:r>
                      <a:r>
                        <a:rPr lang="pt-BR" sz="1200" b="0" kern="1200" dirty="0" err="1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Monize</a:t>
                      </a: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 Carvalho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1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SALA: 103A</a:t>
                      </a: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1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FARMACOLOGIA E TERAPÊUTICA (</a:t>
                      </a:r>
                      <a:r>
                        <a:rPr lang="pt-BR" sz="1200" b="1" kern="1200" dirty="0" err="1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T</a:t>
                      </a:r>
                      <a:r>
                        <a:rPr lang="pt-BR" sz="1200" b="1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)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Prof. </a:t>
                      </a:r>
                      <a:r>
                        <a:rPr lang="pt-BR" sz="1200" kern="1200" dirty="0" err="1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Claudiney</a:t>
                      </a:r>
                      <a:r>
                        <a:rPr lang="pt-BR" sz="120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 </a:t>
                      </a:r>
                      <a:r>
                        <a:rPr lang="pt-BR" sz="1200" kern="1200" dirty="0" err="1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Luis</a:t>
                      </a:r>
                      <a:r>
                        <a:rPr lang="pt-BR" sz="120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 Ferreira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1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SALA: 103A</a:t>
                      </a: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defRPr/>
                      </a:pPr>
                      <a:r>
                        <a:rPr lang="pt-BR" sz="1200" b="1" dirty="0">
                          <a:solidFill>
                            <a:schemeClr val="tx1"/>
                          </a:solidFill>
                          <a:latin typeface="Nexa Bold" panose="02000000000000000000"/>
                        </a:rPr>
                        <a:t>MATERIAIS DENTÁRIOS (PA)</a:t>
                      </a:r>
                    </a:p>
                    <a:p>
                      <a:pPr algn="ctr">
                        <a:spcBef>
                          <a:spcPts val="0"/>
                        </a:spcBef>
                        <a:defRPr/>
                      </a:pPr>
                      <a:r>
                        <a:rPr lang="pt-BR" sz="1200" dirty="0">
                          <a:solidFill>
                            <a:schemeClr val="tx1"/>
                          </a:solidFill>
                          <a:latin typeface="Nexa Bold" panose="02000000000000000000"/>
                        </a:rPr>
                        <a:t>Prof. Cláudio Renato Vieira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1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SALA: 103A</a:t>
                      </a: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PATOLOGIA GERAL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Profa. Mônica Schettini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1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SALA: 103A</a:t>
                      </a: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1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EPIDEMIOLOGIA E ESTATÍSTICA (</a:t>
                      </a:r>
                      <a:r>
                        <a:rPr lang="pt-BR" sz="1200" b="1" kern="1200" dirty="0" err="1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EaD</a:t>
                      </a:r>
                      <a:r>
                        <a:rPr lang="pt-BR" sz="1200" b="1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)</a:t>
                      </a:r>
                    </a:p>
                  </a:txBody>
                  <a:tcPr marL="44073" marR="44073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5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500" b="1" dirty="0">
                          <a:solidFill>
                            <a:schemeClr val="tx1"/>
                          </a:solidFill>
                          <a:effectLst/>
                        </a:rPr>
                        <a:t>21:50</a:t>
                      </a:r>
                      <a:endParaRPr lang="pt-BR" sz="1500" b="1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pt-BR" sz="1500" b="1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</a:endParaRP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1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ANATOMIA DENTAL E ESCULTURA (PB)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Profa. </a:t>
                      </a:r>
                      <a:r>
                        <a:rPr lang="pt-BR" sz="1200" b="0" kern="1200" dirty="0" err="1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Monize</a:t>
                      </a: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 Carvalho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1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SALA: 103A</a:t>
                      </a: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________</a:t>
                      </a:r>
                      <a:endParaRPr lang="pt-BR" sz="1200" b="0" kern="1200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defRPr/>
                      </a:pPr>
                      <a:r>
                        <a:rPr lang="pt-BR" sz="1200" b="1" dirty="0">
                          <a:solidFill>
                            <a:schemeClr val="tx1"/>
                          </a:solidFill>
                          <a:latin typeface="Nexa Bold" panose="02000000000000000000"/>
                        </a:rPr>
                        <a:t>MATERIAIS DENTÁRIOS (PB)</a:t>
                      </a:r>
                    </a:p>
                    <a:p>
                      <a:pPr algn="ctr">
                        <a:spcBef>
                          <a:spcPts val="0"/>
                        </a:spcBef>
                        <a:defRPr/>
                      </a:pPr>
                      <a:r>
                        <a:rPr lang="pt-BR" sz="1200" dirty="0">
                          <a:solidFill>
                            <a:schemeClr val="tx1"/>
                          </a:solidFill>
                          <a:latin typeface="Nexa Bold" panose="02000000000000000000"/>
                        </a:rPr>
                        <a:t>Prof. Cláudio Renato Vieira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1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SALA: 103A</a:t>
                      </a: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PATOLOGIA GERAL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Profa. Mônica Schettini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1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SALA: 103A</a:t>
                      </a: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1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EPIDEMIOLOGIA E ESTATÍSTICA (</a:t>
                      </a:r>
                      <a:r>
                        <a:rPr lang="pt-BR" sz="1200" b="1" kern="1200" dirty="0" err="1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EaD</a:t>
                      </a:r>
                      <a:r>
                        <a:rPr lang="pt-BR" sz="1200" b="1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)</a:t>
                      </a:r>
                    </a:p>
                  </a:txBody>
                  <a:tcPr marL="44073" marR="44073" marT="0" marB="0" anchor="ctr"/>
                </a:tc>
                <a:extLst>
                  <a:ext uri="{0D108BD9-81ED-4DB2-BD59-A6C34878D82A}">
                    <a16:rowId xmlns:a16="http://schemas.microsoft.com/office/drawing/2014/main" val="36431163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268637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>
            <a:extLst>
              <a:ext uri="{FF2B5EF4-FFF2-40B4-BE49-F238E27FC236}">
                <a16:creationId xmlns:a16="http://schemas.microsoft.com/office/drawing/2014/main" id="{BA26B0C2-2951-48DA-B15C-EAB7832CEB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80501" y="290985"/>
            <a:ext cx="7675606" cy="1325563"/>
          </a:xfrm>
        </p:spPr>
        <p:txBody>
          <a:bodyPr>
            <a:normAutofit fontScale="90000"/>
          </a:bodyPr>
          <a:lstStyle/>
          <a:p>
            <a:pPr algn="ctr">
              <a:spcBef>
                <a:spcPts val="0"/>
              </a:spcBef>
              <a:defRPr/>
            </a:pPr>
            <a:r>
              <a:rPr lang="pt-BR" sz="3100" b="1" dirty="0">
                <a:solidFill>
                  <a:srgbClr val="2E2B71"/>
                </a:solidFill>
                <a:latin typeface="+mn-lt"/>
              </a:rPr>
              <a:t>HORÁRIOS 2023/2 – CURSO ODONTOLOGIA</a:t>
            </a:r>
            <a:br>
              <a:rPr lang="pt-BR" sz="3100" b="1" cap="all" dirty="0">
                <a:solidFill>
                  <a:srgbClr val="2E2B71"/>
                </a:solidFill>
                <a:latin typeface="+mn-lt"/>
              </a:rPr>
            </a:br>
            <a:r>
              <a:rPr lang="pt-BR" sz="3100" b="1" cap="all" dirty="0">
                <a:solidFill>
                  <a:srgbClr val="2E2B71"/>
                </a:solidFill>
                <a:latin typeface="+mn-lt"/>
              </a:rPr>
              <a:t>QUINTO PERÍODO – NOITE</a:t>
            </a:r>
            <a:br>
              <a:rPr lang="pt-BR" sz="3100" b="1" cap="all" dirty="0">
                <a:solidFill>
                  <a:srgbClr val="2E2B71"/>
                </a:solidFill>
                <a:latin typeface="+mn-lt"/>
              </a:rPr>
            </a:br>
            <a:r>
              <a:rPr lang="pt-BR" sz="3100" b="1" cap="all" dirty="0">
                <a:solidFill>
                  <a:srgbClr val="2E2B71"/>
                </a:solidFill>
                <a:latin typeface="+mn-lt"/>
              </a:rPr>
              <a:t>TURMA: 553AN1</a:t>
            </a:r>
            <a:br>
              <a:rPr lang="pt-BR" sz="3200" b="1" dirty="0">
                <a:solidFill>
                  <a:schemeClr val="tx2">
                    <a:lumMod val="75000"/>
                  </a:schemeClr>
                </a:solidFill>
              </a:rPr>
            </a:br>
            <a:endParaRPr lang="pt-BR" sz="3000" dirty="0"/>
          </a:p>
        </p:txBody>
      </p:sp>
      <p:graphicFrame>
        <p:nvGraphicFramePr>
          <p:cNvPr id="2" name="Espaço Reservado para Conteúdo 6">
            <a:extLst>
              <a:ext uri="{FF2B5EF4-FFF2-40B4-BE49-F238E27FC236}">
                <a16:creationId xmlns:a16="http://schemas.microsoft.com/office/drawing/2014/main" id="{B9698D8C-932A-896C-2FC9-677451FE992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08717696"/>
              </p:ext>
            </p:extLst>
          </p:nvPr>
        </p:nvGraphicFramePr>
        <p:xfrm>
          <a:off x="486833" y="1414617"/>
          <a:ext cx="11218333" cy="4367089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7549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791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15403">
                  <a:extLst>
                    <a:ext uri="{9D8B030D-6E8A-4147-A177-3AD203B41FA5}">
                      <a16:colId xmlns:a16="http://schemas.microsoft.com/office/drawing/2014/main" val="2371668789"/>
                    </a:ext>
                  </a:extLst>
                </a:gridCol>
                <a:gridCol w="2402006">
                  <a:extLst>
                    <a:ext uri="{9D8B030D-6E8A-4147-A177-3AD203B41FA5}">
                      <a16:colId xmlns:a16="http://schemas.microsoft.com/office/drawing/2014/main" val="1467862773"/>
                    </a:ext>
                  </a:extLst>
                </a:gridCol>
                <a:gridCol w="2442949">
                  <a:extLst>
                    <a:ext uri="{9D8B030D-6E8A-4147-A177-3AD203B41FA5}">
                      <a16:colId xmlns:a16="http://schemas.microsoft.com/office/drawing/2014/main" val="1500192350"/>
                    </a:ext>
                  </a:extLst>
                </a:gridCol>
                <a:gridCol w="1523936">
                  <a:extLst>
                    <a:ext uri="{9D8B030D-6E8A-4147-A177-3AD203B41FA5}">
                      <a16:colId xmlns:a16="http://schemas.microsoft.com/office/drawing/2014/main" val="4022993774"/>
                    </a:ext>
                  </a:extLst>
                </a:gridCol>
              </a:tblGrid>
              <a:tr h="30448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500" dirty="0">
                          <a:effectLst/>
                        </a:rPr>
                        <a:t> </a:t>
                      </a:r>
                      <a:endParaRPr lang="pt-BR" sz="1500" dirty="0">
                        <a:solidFill>
                          <a:schemeClr val="bg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</a:endParaRPr>
                    </a:p>
                  </a:txBody>
                  <a:tcPr marL="44073" marR="4407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500" b="1" dirty="0">
                          <a:effectLst/>
                        </a:rPr>
                        <a:t>Segunda-feira</a:t>
                      </a:r>
                      <a:endParaRPr lang="pt-BR" sz="1500" b="1" dirty="0">
                        <a:solidFill>
                          <a:schemeClr val="bg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</a:endParaRPr>
                    </a:p>
                  </a:txBody>
                  <a:tcPr marL="44073" marR="4407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500" b="1">
                          <a:effectLst/>
                        </a:rPr>
                        <a:t>Terça-feira</a:t>
                      </a:r>
                      <a:endParaRPr lang="pt-BR" sz="1500" b="1" dirty="0">
                        <a:solidFill>
                          <a:schemeClr val="bg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</a:endParaRPr>
                    </a:p>
                  </a:txBody>
                  <a:tcPr marL="44073" marR="4407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500" b="1">
                          <a:effectLst/>
                        </a:rPr>
                        <a:t>Quarta-feira</a:t>
                      </a:r>
                      <a:endParaRPr lang="pt-BR" sz="1500" b="1" dirty="0">
                        <a:solidFill>
                          <a:schemeClr val="bg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</a:endParaRPr>
                    </a:p>
                  </a:txBody>
                  <a:tcPr marL="44073" marR="4407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500" b="1">
                          <a:effectLst/>
                        </a:rPr>
                        <a:t>Quinta-feira</a:t>
                      </a:r>
                      <a:endParaRPr lang="pt-BR" sz="1500" b="1" dirty="0">
                        <a:solidFill>
                          <a:schemeClr val="bg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</a:endParaRPr>
                    </a:p>
                  </a:txBody>
                  <a:tcPr marL="44073" marR="4407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500" b="1">
                          <a:effectLst/>
                        </a:rPr>
                        <a:t>Sexta-feira</a:t>
                      </a:r>
                      <a:endParaRPr lang="pt-BR" sz="1500" b="1" dirty="0">
                        <a:solidFill>
                          <a:schemeClr val="bg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</a:endParaRPr>
                    </a:p>
                  </a:txBody>
                  <a:tcPr marL="44073" marR="44073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008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5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15:00-18:40</a:t>
                      </a: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1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PERIODONTIA (PB)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Profa. Simone </a:t>
                      </a:r>
                      <a:r>
                        <a:rPr lang="pt-BR" sz="1200" b="0" kern="1200" dirty="0" err="1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Amormino</a:t>
                      </a:r>
                      <a:endParaRPr lang="pt-BR" sz="1200" b="0" kern="1200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  <a:cs typeface="+mn-cs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1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SALA: 210B</a:t>
                      </a: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kern="120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____</a:t>
                      </a:r>
                      <a:endParaRPr lang="pt-BR" sz="1200" b="0" kern="1200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defRPr/>
                      </a:pPr>
                      <a:r>
                        <a:rPr lang="pt-BR" sz="1200" kern="120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____</a:t>
                      </a:r>
                      <a:endParaRPr lang="pt-BR" sz="1200" b="0" kern="1200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defRPr/>
                      </a:pPr>
                      <a:r>
                        <a:rPr lang="pt-BR" sz="1200" kern="120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____</a:t>
                      </a:r>
                      <a:endParaRPr lang="pt-BR" sz="1200" b="0" kern="1200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kern="120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____</a:t>
                      </a:r>
                      <a:endParaRPr lang="pt-BR" sz="1200" kern="1200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44073" marR="44073" marT="0" marB="0"/>
                </a:tc>
                <a:extLst>
                  <a:ext uri="{0D108BD9-81ED-4DB2-BD59-A6C34878D82A}">
                    <a16:rowId xmlns:a16="http://schemas.microsoft.com/office/drawing/2014/main" val="635397965"/>
                  </a:ext>
                </a:extLst>
              </a:tr>
              <a:tr h="53008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5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18:10</a:t>
                      </a: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____</a:t>
                      </a:r>
                      <a:endParaRPr lang="pt-BR" sz="1200" b="0" kern="1200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  <a:cs typeface="+mn-cs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pt-BR" sz="1200" b="0" kern="1200" dirty="0">
                        <a:solidFill>
                          <a:schemeClr val="tx1"/>
                        </a:solidFill>
                        <a:effectLst/>
                        <a:highlight>
                          <a:srgbClr val="FFFF00"/>
                        </a:highlight>
                        <a:latin typeface="Nexa Bold" panose="0200000000000000000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kern="120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____</a:t>
                      </a:r>
                      <a:endParaRPr lang="pt-BR" sz="1200" b="0" kern="1200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kern="120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____</a:t>
                      </a:r>
                      <a:endParaRPr lang="pt-BR" sz="1200" b="0" kern="1200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kern="120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____</a:t>
                      </a:r>
                      <a:endParaRPr lang="pt-BR" sz="1200" b="0" kern="1200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200" kern="120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kern="120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____</a:t>
                      </a:r>
                      <a:endParaRPr lang="pt-BR" sz="1200" b="0" kern="1200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44073" marR="44073" marT="0" marB="0"/>
                </a:tc>
                <a:extLst>
                  <a:ext uri="{0D108BD9-81ED-4DB2-BD59-A6C34878D82A}">
                    <a16:rowId xmlns:a16="http://schemas.microsoft.com/office/drawing/2014/main" val="3249762534"/>
                  </a:ext>
                </a:extLst>
              </a:tr>
              <a:tr h="23275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500" b="1" dirty="0">
                          <a:solidFill>
                            <a:schemeClr val="tx1"/>
                          </a:solidFill>
                          <a:effectLst/>
                        </a:rPr>
                        <a:t>19:00</a:t>
                      </a:r>
                      <a:endParaRPr lang="pt-BR" sz="1500" b="1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</a:endParaRPr>
                    </a:p>
                  </a:txBody>
                  <a:tcPr marL="44073" marR="44073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1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PERIODONTIA (</a:t>
                      </a:r>
                      <a:r>
                        <a:rPr lang="pt-BR" sz="1200" b="1" kern="1200" dirty="0" err="1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T</a:t>
                      </a:r>
                      <a:r>
                        <a:rPr lang="pt-BR" sz="1200" b="1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)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Profa. Simone </a:t>
                      </a:r>
                      <a:r>
                        <a:rPr lang="pt-BR" sz="1200" b="0" kern="1200" dirty="0" err="1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Amormino</a:t>
                      </a:r>
                      <a:endParaRPr lang="pt-BR" sz="1200" b="0" kern="1200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  <a:cs typeface="+mn-cs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1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SALA: 210B</a:t>
                      </a:r>
                    </a:p>
                  </a:txBody>
                  <a:tcPr marL="44073" marR="44073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1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DENTÍSTICA E CARIOLOGIA I (T)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Profa. </a:t>
                      </a:r>
                      <a:r>
                        <a:rPr lang="pt-BR" sz="1200" kern="1200" dirty="0" err="1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Monize</a:t>
                      </a:r>
                      <a:r>
                        <a:rPr lang="pt-BR" sz="120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 Carvalho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1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SALA: 210B</a:t>
                      </a:r>
                    </a:p>
                  </a:txBody>
                  <a:tcPr marL="44073" marR="44073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defRPr/>
                      </a:pPr>
                      <a:r>
                        <a:rPr lang="pt-BR" sz="1200" b="1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RADIOLOGIA ODONTOLÓGICA II (T)</a:t>
                      </a:r>
                    </a:p>
                    <a:p>
                      <a:pPr algn="ctr">
                        <a:spcBef>
                          <a:spcPts val="0"/>
                        </a:spcBef>
                        <a:defRPr/>
                      </a:pPr>
                      <a:r>
                        <a:rPr lang="pt-BR" sz="120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Profa. Camila </a:t>
                      </a:r>
                      <a:r>
                        <a:rPr lang="pt-BR" sz="1200" kern="1200" dirty="0" err="1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Caneschi</a:t>
                      </a:r>
                      <a:endParaRPr lang="pt-BR" sz="1200" kern="1200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  <a:cs typeface="+mn-cs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1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SALA: 210B</a:t>
                      </a:r>
                    </a:p>
                  </a:txBody>
                  <a:tcPr marL="44073" marR="44073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defRPr/>
                      </a:pPr>
                      <a:r>
                        <a:rPr lang="pt-BR" sz="1200" b="1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ANESTESIOLOGIA E CIRURGIA (T)</a:t>
                      </a:r>
                    </a:p>
                    <a:p>
                      <a:pPr algn="ctr">
                        <a:spcBef>
                          <a:spcPts val="0"/>
                        </a:spcBef>
                        <a:defRPr/>
                      </a:pPr>
                      <a:r>
                        <a:rPr lang="pt-BR" sz="120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Prof. Bruno Bahia Lopes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1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SALA: 210B</a:t>
                      </a:r>
                    </a:p>
                  </a:txBody>
                  <a:tcPr marL="44073" marR="44073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200" kern="120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kern="120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____</a:t>
                      </a:r>
                      <a:endParaRPr lang="pt-BR" sz="1200" b="0" kern="120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44073" marR="44073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759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5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500" b="1" dirty="0">
                          <a:solidFill>
                            <a:schemeClr val="tx1"/>
                          </a:solidFill>
                          <a:effectLst/>
                        </a:rPr>
                        <a:t>19:50</a:t>
                      </a:r>
                      <a:endParaRPr lang="pt-BR" sz="1500" b="1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pt-BR" sz="1500" b="1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</a:endParaRPr>
                    </a:p>
                  </a:txBody>
                  <a:tcPr marL="44073" marR="44073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1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PERIODONTIA (</a:t>
                      </a:r>
                      <a:r>
                        <a:rPr lang="pt-BR" sz="1200" b="1" kern="1200" dirty="0" err="1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T</a:t>
                      </a:r>
                      <a:r>
                        <a:rPr lang="pt-BR" sz="1200" b="1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)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Profa. Simone </a:t>
                      </a:r>
                      <a:r>
                        <a:rPr lang="pt-BR" sz="1200" b="0" kern="1200" dirty="0" err="1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Amormino</a:t>
                      </a:r>
                      <a:endParaRPr lang="pt-BR" sz="1200" b="0" kern="1200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  <a:cs typeface="+mn-cs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1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SALA: 210B</a:t>
                      </a:r>
                    </a:p>
                  </a:txBody>
                  <a:tcPr marL="44073" marR="44073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1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DENTÍSTICA E CARIOLOGIA </a:t>
                      </a:r>
                      <a:r>
                        <a:rPr lang="pt-BR" sz="1200" b="1" kern="1200" dirty="0" err="1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I</a:t>
                      </a:r>
                      <a:r>
                        <a:rPr lang="pt-BR" sz="1200" b="1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 (</a:t>
                      </a:r>
                      <a:r>
                        <a:rPr lang="pt-BR" sz="1200" b="1" kern="1200" dirty="0" err="1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T</a:t>
                      </a:r>
                      <a:r>
                        <a:rPr lang="pt-BR" sz="1200" b="1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)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Profa. </a:t>
                      </a:r>
                      <a:r>
                        <a:rPr lang="pt-BR" sz="1200" kern="1200" dirty="0" err="1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Monize</a:t>
                      </a:r>
                      <a:r>
                        <a:rPr lang="pt-BR" sz="120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 Carvalho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1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SALA: 210B</a:t>
                      </a:r>
                    </a:p>
                  </a:txBody>
                  <a:tcPr marL="44073" marR="44073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defRPr/>
                      </a:pPr>
                      <a:r>
                        <a:rPr lang="pt-BR" sz="1200" b="1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RADIOLOGIA ODONTOLÓGICA II (</a:t>
                      </a:r>
                      <a:r>
                        <a:rPr lang="pt-BR" sz="1200" b="1" kern="1200" dirty="0" err="1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T</a:t>
                      </a:r>
                      <a:r>
                        <a:rPr lang="pt-BR" sz="1200" b="1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)</a:t>
                      </a:r>
                    </a:p>
                    <a:p>
                      <a:pPr algn="ctr">
                        <a:spcBef>
                          <a:spcPts val="0"/>
                        </a:spcBef>
                        <a:defRPr/>
                      </a:pPr>
                      <a:r>
                        <a:rPr lang="pt-BR" sz="120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Profa. Camila </a:t>
                      </a:r>
                      <a:r>
                        <a:rPr lang="pt-BR" sz="1200" kern="1200" dirty="0" err="1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Caneschi</a:t>
                      </a:r>
                      <a:endParaRPr lang="pt-BR" sz="1200" kern="1200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  <a:cs typeface="+mn-cs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1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SALA: 210B</a:t>
                      </a:r>
                    </a:p>
                  </a:txBody>
                  <a:tcPr marL="44073" marR="44073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defRPr/>
                      </a:pPr>
                      <a:r>
                        <a:rPr lang="pt-BR" sz="1200" b="1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ANESTESIOLOGIA E CIRURGIA (</a:t>
                      </a:r>
                      <a:r>
                        <a:rPr lang="pt-BR" sz="1200" b="1" kern="1200" dirty="0" err="1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T</a:t>
                      </a:r>
                      <a:r>
                        <a:rPr lang="pt-BR" sz="1200" b="1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)</a:t>
                      </a:r>
                    </a:p>
                    <a:p>
                      <a:pPr algn="ctr">
                        <a:spcBef>
                          <a:spcPts val="0"/>
                        </a:spcBef>
                        <a:defRPr/>
                      </a:pPr>
                      <a:r>
                        <a:rPr lang="pt-BR" sz="120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Prof. Bruno Lopes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1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SALA: 210B</a:t>
                      </a:r>
                    </a:p>
                  </a:txBody>
                  <a:tcPr marL="44073" marR="44073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defRPr/>
                      </a:pPr>
                      <a:endParaRPr lang="pt-BR" sz="1200" kern="1200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____</a:t>
                      </a:r>
                    </a:p>
                  </a:txBody>
                  <a:tcPr marL="44073" marR="44073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708042456"/>
                  </a:ext>
                </a:extLst>
              </a:tr>
              <a:tr h="331304">
                <a:tc>
                  <a:txBody>
                    <a:bodyPr/>
                    <a:lstStyle/>
                    <a:p>
                      <a:pPr algn="ctr"/>
                      <a:r>
                        <a:rPr lang="pt-BR" sz="1500" b="1" dirty="0">
                          <a:solidFill>
                            <a:schemeClr val="tx1"/>
                          </a:solidFill>
                          <a:effectLst/>
                        </a:rPr>
                        <a:t>20:40</a:t>
                      </a:r>
                      <a:endParaRPr lang="pt-BR" sz="1500" b="1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</a:endParaRPr>
                    </a:p>
                  </a:txBody>
                  <a:tcPr marL="44073" marR="44073" marT="0" marB="0" anchor="ctr"/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b="1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</a:rPr>
                        <a:t>INTERVALO</a:t>
                      </a:r>
                    </a:p>
                  </a:txBody>
                  <a:tcPr marL="44073" marR="44073" marT="0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2000" b="1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</a:endParaRPr>
                    </a:p>
                  </a:txBody>
                  <a:tcPr marL="44073" marR="44073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3233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500" b="1" dirty="0">
                          <a:solidFill>
                            <a:schemeClr val="tx1"/>
                          </a:solidFill>
                          <a:effectLst/>
                        </a:rPr>
                        <a:t>21:00</a:t>
                      </a:r>
                      <a:endParaRPr lang="pt-BR" sz="1500" b="1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</a:endParaRP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1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PERIODONTIA (PA)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Profa. Simone </a:t>
                      </a:r>
                      <a:r>
                        <a:rPr lang="pt-BR" sz="1200" b="0" kern="1200" dirty="0" err="1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Amormino</a:t>
                      </a:r>
                      <a:endParaRPr lang="pt-BR" sz="1200" b="0" kern="1200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  <a:cs typeface="+mn-cs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1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SALA: 210B</a:t>
                      </a: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1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DENTÍSTICA E CARIOLOGIA </a:t>
                      </a:r>
                      <a:r>
                        <a:rPr lang="pt-BR" sz="1200" b="1" kern="1200" dirty="0" err="1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I</a:t>
                      </a:r>
                      <a:r>
                        <a:rPr lang="pt-BR" sz="1200" b="1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 (</a:t>
                      </a:r>
                      <a:r>
                        <a:rPr lang="pt-BR" sz="1200" b="1" kern="1200" dirty="0" err="1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P</a:t>
                      </a:r>
                      <a:r>
                        <a:rPr lang="pt-BR" sz="1200" b="1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)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Profa. </a:t>
                      </a:r>
                      <a:r>
                        <a:rPr lang="pt-BR" sz="1200" kern="1200" dirty="0" err="1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Monize</a:t>
                      </a:r>
                      <a:r>
                        <a:rPr lang="pt-BR" sz="120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 Carvalho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1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SALA: 210B</a:t>
                      </a: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defRPr/>
                      </a:pPr>
                      <a:r>
                        <a:rPr lang="pt-BR" sz="1200" b="1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RADIOLOGIA ODONTOLÓGICA II (</a:t>
                      </a:r>
                      <a:r>
                        <a:rPr lang="pt-BR" sz="1200" b="1" kern="1200" dirty="0" err="1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P</a:t>
                      </a:r>
                      <a:r>
                        <a:rPr lang="pt-BR" sz="1200" b="1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)</a:t>
                      </a:r>
                    </a:p>
                    <a:p>
                      <a:pPr algn="ctr">
                        <a:spcBef>
                          <a:spcPts val="0"/>
                        </a:spcBef>
                        <a:defRPr/>
                      </a:pPr>
                      <a:r>
                        <a:rPr lang="pt-BR" sz="120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Profa. Camila </a:t>
                      </a:r>
                      <a:r>
                        <a:rPr lang="pt-BR" sz="1200" kern="1200" dirty="0" err="1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Caneschi</a:t>
                      </a:r>
                      <a:endParaRPr lang="pt-BR" sz="1200" kern="1200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  <a:cs typeface="+mn-cs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1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SALA: 210B</a:t>
                      </a: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defRPr/>
                      </a:pPr>
                      <a:r>
                        <a:rPr lang="pt-BR" sz="1200" b="1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ANESTESIOLOGIA E CIRURGIA (</a:t>
                      </a:r>
                      <a:r>
                        <a:rPr lang="pt-BR" sz="1200" b="1" kern="1200" dirty="0" err="1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P</a:t>
                      </a:r>
                      <a:r>
                        <a:rPr lang="pt-BR" sz="1200" b="1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)</a:t>
                      </a:r>
                    </a:p>
                    <a:p>
                      <a:pPr algn="ctr">
                        <a:spcBef>
                          <a:spcPts val="0"/>
                        </a:spcBef>
                        <a:defRPr/>
                      </a:pPr>
                      <a:r>
                        <a:rPr lang="pt-BR" sz="120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Prof. Bruno Bahia Lopes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1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SALA: 210B</a:t>
                      </a: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____</a:t>
                      </a:r>
                      <a:endParaRPr lang="pt-BR" sz="1200" b="0" kern="1200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44073" marR="44073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456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5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500" b="1" dirty="0">
                          <a:solidFill>
                            <a:schemeClr val="tx1"/>
                          </a:solidFill>
                          <a:effectLst/>
                        </a:rPr>
                        <a:t>21:50</a:t>
                      </a:r>
                      <a:endParaRPr lang="pt-BR" sz="1500" b="1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pt-BR" sz="1500" b="1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</a:endParaRP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1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PERIODONTIA (PB)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Profa. Simone </a:t>
                      </a:r>
                      <a:r>
                        <a:rPr lang="pt-BR" sz="1200" b="0" kern="1200" dirty="0" err="1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Amormino</a:t>
                      </a:r>
                      <a:endParaRPr lang="pt-BR" sz="1200" b="0" kern="1200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  <a:cs typeface="+mn-cs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1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SALA: 210B</a:t>
                      </a: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1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DENTÍSTICA E CARIOLOGIA </a:t>
                      </a:r>
                      <a:r>
                        <a:rPr lang="pt-BR" sz="1200" b="1" kern="1200" dirty="0" err="1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I</a:t>
                      </a:r>
                      <a:r>
                        <a:rPr lang="pt-BR" sz="1200" b="1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 (</a:t>
                      </a:r>
                      <a:r>
                        <a:rPr lang="pt-BR" sz="1200" b="1" kern="1200" dirty="0" err="1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P</a:t>
                      </a:r>
                      <a:r>
                        <a:rPr lang="pt-BR" sz="1200" b="1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)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Profa. </a:t>
                      </a:r>
                      <a:r>
                        <a:rPr lang="pt-BR" sz="1200" kern="1200" dirty="0" err="1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Monize</a:t>
                      </a:r>
                      <a:r>
                        <a:rPr lang="pt-BR" sz="120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 Carvalho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1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SALA: 210B</a:t>
                      </a: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____</a:t>
                      </a:r>
                      <a:endParaRPr lang="pt-BR" sz="1200" b="0" kern="1200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defRPr/>
                      </a:pPr>
                      <a:r>
                        <a:rPr lang="pt-BR" sz="1200" b="1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ANESTESIOLOGIA E CIRURGIA (</a:t>
                      </a:r>
                      <a:r>
                        <a:rPr lang="pt-BR" sz="1200" b="1" kern="1200" dirty="0" err="1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P</a:t>
                      </a:r>
                      <a:r>
                        <a:rPr lang="pt-BR" sz="1200" b="1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)</a:t>
                      </a:r>
                    </a:p>
                    <a:p>
                      <a:pPr algn="ctr">
                        <a:spcBef>
                          <a:spcPts val="0"/>
                        </a:spcBef>
                        <a:defRPr/>
                      </a:pPr>
                      <a:r>
                        <a:rPr lang="pt-BR" sz="120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Prof. Bruno Bahia Lopes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1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SALA: 210B</a:t>
                      </a: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____</a:t>
                      </a:r>
                      <a:endParaRPr lang="pt-BR" sz="1200" b="0" kern="1200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44073" marR="44073" marT="0" marB="0" anchor="ctr"/>
                </a:tc>
                <a:extLst>
                  <a:ext uri="{0D108BD9-81ED-4DB2-BD59-A6C34878D82A}">
                    <a16:rowId xmlns:a16="http://schemas.microsoft.com/office/drawing/2014/main" val="36431163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533620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>
            <a:extLst>
              <a:ext uri="{FF2B5EF4-FFF2-40B4-BE49-F238E27FC236}">
                <a16:creationId xmlns:a16="http://schemas.microsoft.com/office/drawing/2014/main" id="{BA26B0C2-2951-48DA-B15C-EAB7832CEB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80501" y="290985"/>
            <a:ext cx="7675606" cy="1325563"/>
          </a:xfrm>
        </p:spPr>
        <p:txBody>
          <a:bodyPr>
            <a:normAutofit fontScale="90000"/>
          </a:bodyPr>
          <a:lstStyle/>
          <a:p>
            <a:pPr algn="ctr">
              <a:spcBef>
                <a:spcPts val="0"/>
              </a:spcBef>
              <a:defRPr/>
            </a:pPr>
            <a:r>
              <a:rPr lang="pt-BR" sz="3100" b="1" dirty="0">
                <a:solidFill>
                  <a:srgbClr val="2E2B71"/>
                </a:solidFill>
                <a:latin typeface="+mn-lt"/>
              </a:rPr>
              <a:t>HORÁRIOS 2023/2 – CURSO ODONTOLOGIA</a:t>
            </a:r>
            <a:br>
              <a:rPr lang="pt-BR" sz="3100" b="1" cap="all" dirty="0">
                <a:solidFill>
                  <a:srgbClr val="2E2B71"/>
                </a:solidFill>
                <a:latin typeface="+mn-lt"/>
              </a:rPr>
            </a:br>
            <a:r>
              <a:rPr lang="pt-BR" sz="3100" b="1" cap="all" dirty="0">
                <a:solidFill>
                  <a:srgbClr val="2E2B71"/>
                </a:solidFill>
                <a:latin typeface="+mn-lt"/>
              </a:rPr>
              <a:t>SEXTO PERÍODO – NOITE</a:t>
            </a:r>
            <a:br>
              <a:rPr lang="pt-BR" sz="3100" b="1" cap="all" dirty="0">
                <a:solidFill>
                  <a:srgbClr val="2E2B71"/>
                </a:solidFill>
                <a:latin typeface="+mn-lt"/>
              </a:rPr>
            </a:br>
            <a:r>
              <a:rPr lang="pt-BR" sz="3100" b="1" cap="all" dirty="0">
                <a:solidFill>
                  <a:srgbClr val="2E2B71"/>
                </a:solidFill>
                <a:latin typeface="+mn-lt"/>
              </a:rPr>
              <a:t>TURMA: 553BN1</a:t>
            </a:r>
            <a:br>
              <a:rPr lang="pt-BR" sz="3200" b="1" dirty="0">
                <a:solidFill>
                  <a:schemeClr val="tx2">
                    <a:lumMod val="75000"/>
                  </a:schemeClr>
                </a:solidFill>
              </a:rPr>
            </a:br>
            <a:endParaRPr lang="pt-BR" sz="3000" dirty="0"/>
          </a:p>
        </p:txBody>
      </p:sp>
      <p:graphicFrame>
        <p:nvGraphicFramePr>
          <p:cNvPr id="9" name="Espaço Reservado para Conteúdo 6">
            <a:extLst>
              <a:ext uri="{FF2B5EF4-FFF2-40B4-BE49-F238E27FC236}">
                <a16:creationId xmlns:a16="http://schemas.microsoft.com/office/drawing/2014/main" id="{45E6E8EA-F6B7-D756-0994-094CC455D26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72798786"/>
              </p:ext>
            </p:extLst>
          </p:nvPr>
        </p:nvGraphicFramePr>
        <p:xfrm>
          <a:off x="685800" y="1397684"/>
          <a:ext cx="11116733" cy="4431362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7549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077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56346">
                  <a:extLst>
                    <a:ext uri="{9D8B030D-6E8A-4147-A177-3AD203B41FA5}">
                      <a16:colId xmlns:a16="http://schemas.microsoft.com/office/drawing/2014/main" val="3069508076"/>
                    </a:ext>
                  </a:extLst>
                </a:gridCol>
                <a:gridCol w="1651379">
                  <a:extLst>
                    <a:ext uri="{9D8B030D-6E8A-4147-A177-3AD203B41FA5}">
                      <a16:colId xmlns:a16="http://schemas.microsoft.com/office/drawing/2014/main" val="2238088156"/>
                    </a:ext>
                  </a:extLst>
                </a:gridCol>
                <a:gridCol w="2128099">
                  <a:extLst>
                    <a:ext uri="{9D8B030D-6E8A-4147-A177-3AD203B41FA5}">
                      <a16:colId xmlns:a16="http://schemas.microsoft.com/office/drawing/2014/main" val="1271255593"/>
                    </a:ext>
                  </a:extLst>
                </a:gridCol>
                <a:gridCol w="2318291">
                  <a:extLst>
                    <a:ext uri="{9D8B030D-6E8A-4147-A177-3AD203B41FA5}">
                      <a16:colId xmlns:a16="http://schemas.microsoft.com/office/drawing/2014/main" val="1241835533"/>
                    </a:ext>
                  </a:extLst>
                </a:gridCol>
              </a:tblGrid>
              <a:tr h="30448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500" dirty="0">
                          <a:effectLst/>
                        </a:rPr>
                        <a:t> </a:t>
                      </a:r>
                      <a:endParaRPr lang="pt-BR" sz="1500" dirty="0">
                        <a:solidFill>
                          <a:schemeClr val="bg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</a:endParaRPr>
                    </a:p>
                  </a:txBody>
                  <a:tcPr marL="44073" marR="4407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500" b="1" dirty="0">
                          <a:effectLst/>
                        </a:rPr>
                        <a:t>Segunda-feira</a:t>
                      </a:r>
                      <a:endParaRPr lang="pt-BR" sz="1500" b="1" dirty="0">
                        <a:solidFill>
                          <a:schemeClr val="bg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</a:endParaRPr>
                    </a:p>
                  </a:txBody>
                  <a:tcPr marL="44073" marR="4407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500" b="1">
                          <a:effectLst/>
                        </a:rPr>
                        <a:t>Terça-feira</a:t>
                      </a:r>
                      <a:endParaRPr lang="pt-BR" sz="1500" b="1" dirty="0">
                        <a:solidFill>
                          <a:schemeClr val="bg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</a:endParaRPr>
                    </a:p>
                  </a:txBody>
                  <a:tcPr marL="44073" marR="4407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500" b="1">
                          <a:effectLst/>
                        </a:rPr>
                        <a:t>Quarta-feira</a:t>
                      </a:r>
                      <a:endParaRPr lang="pt-BR" sz="1500" b="1" dirty="0">
                        <a:solidFill>
                          <a:schemeClr val="bg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</a:endParaRPr>
                    </a:p>
                  </a:txBody>
                  <a:tcPr marL="44073" marR="4407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500" b="1">
                          <a:effectLst/>
                        </a:rPr>
                        <a:t>Quinta-feira</a:t>
                      </a:r>
                      <a:endParaRPr lang="pt-BR" sz="1500" b="1" dirty="0">
                        <a:solidFill>
                          <a:schemeClr val="bg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</a:endParaRPr>
                    </a:p>
                  </a:txBody>
                  <a:tcPr marL="44073" marR="4407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500" b="1" dirty="0">
                          <a:effectLst/>
                        </a:rPr>
                        <a:t>Sexta-feira</a:t>
                      </a:r>
                      <a:endParaRPr lang="pt-BR" sz="1500" b="1" dirty="0">
                        <a:solidFill>
                          <a:schemeClr val="bg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</a:endParaRPr>
                    </a:p>
                  </a:txBody>
                  <a:tcPr marL="44073" marR="44073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008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5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15:00-18:40</a:t>
                      </a: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1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PERIODONTIA (PB)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Profa. Simone </a:t>
                      </a:r>
                      <a:r>
                        <a:rPr lang="pt-BR" sz="1200" b="0" kern="1200" dirty="0" err="1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Amormino</a:t>
                      </a:r>
                      <a:endParaRPr lang="pt-BR" sz="1200" b="0" kern="1200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  <a:cs typeface="+mn-cs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1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SALA: 210B</a:t>
                      </a: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kern="120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____</a:t>
                      </a:r>
                      <a:endParaRPr lang="pt-BR" sz="1200" b="0" kern="1200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____</a:t>
                      </a: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ENDODONTIA (PB)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Profa. Caroline Santa Rosa</a:t>
                      </a:r>
                      <a:endParaRPr lang="pt-BR" sz="1200" dirty="0">
                        <a:solidFill>
                          <a:schemeClr val="tx1"/>
                        </a:solidFill>
                        <a:latin typeface="Nexa Bold" panose="0200000000000000000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1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SALA: 118B</a:t>
                      </a:r>
                      <a:endParaRPr lang="pt-BR" sz="1200" b="1" kern="1200" dirty="0">
                        <a:solidFill>
                          <a:schemeClr val="tx1"/>
                        </a:solidFill>
                        <a:effectLst/>
                        <a:highlight>
                          <a:srgbClr val="FFFF00"/>
                        </a:highlight>
                        <a:latin typeface="Nexa Bold" panose="0200000000000000000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defRPr/>
                      </a:pPr>
                      <a:endParaRPr lang="pt-BR" sz="1200" kern="1200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44073" marR="44073" marT="0" marB="0"/>
                </a:tc>
                <a:extLst>
                  <a:ext uri="{0D108BD9-81ED-4DB2-BD59-A6C34878D82A}">
                    <a16:rowId xmlns:a16="http://schemas.microsoft.com/office/drawing/2014/main" val="3090890946"/>
                  </a:ext>
                </a:extLst>
              </a:tr>
              <a:tr h="53008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5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18:10</a:t>
                      </a: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____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pt-BR" sz="1200" b="0" kern="1200" dirty="0">
                        <a:solidFill>
                          <a:schemeClr val="tx1"/>
                        </a:solidFill>
                        <a:effectLst/>
                        <a:highlight>
                          <a:srgbClr val="FFFF00"/>
                        </a:highlight>
                        <a:latin typeface="Nexa Bold" panose="0200000000000000000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ESTÁGIO SUPERVISIONADO II (</a:t>
                      </a:r>
                      <a:r>
                        <a:rPr lang="pt-BR" sz="1200" b="1" kern="1200" dirty="0" err="1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T</a:t>
                      </a:r>
                      <a:r>
                        <a:rPr lang="pt-BR" sz="1200" b="1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)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Prof. Bruno Bahia Lopes</a:t>
                      </a:r>
                      <a:endParaRPr lang="pt-BR" sz="1200" dirty="0">
                        <a:solidFill>
                          <a:schemeClr val="tx1"/>
                        </a:solidFill>
                        <a:latin typeface="Nexa Bold" panose="0200000000000000000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1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SALA: 118B</a:t>
                      </a: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____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200" b="0" kern="1200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200" b="0" kern="1200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200" kern="1200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  <a:cs typeface="+mn-cs"/>
                      </a:endParaRPr>
                    </a:p>
                    <a:p>
                      <a:pPr algn="ctr">
                        <a:spcBef>
                          <a:spcPts val="0"/>
                        </a:spcBef>
                        <a:defRPr/>
                      </a:pPr>
                      <a:r>
                        <a:rPr lang="pt-BR" sz="1200" b="1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POLÍTICAS DE SAÚDE (</a:t>
                      </a:r>
                      <a:r>
                        <a:rPr lang="pt-BR" sz="1200" b="1" kern="1200" dirty="0" err="1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EaD</a:t>
                      </a:r>
                      <a:r>
                        <a:rPr lang="pt-BR" sz="1200" b="1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)</a:t>
                      </a:r>
                    </a:p>
                  </a:txBody>
                  <a:tcPr marL="44073" marR="44073" marT="0" marB="0"/>
                </a:tc>
                <a:extLst>
                  <a:ext uri="{0D108BD9-81ED-4DB2-BD59-A6C34878D82A}">
                    <a16:rowId xmlns:a16="http://schemas.microsoft.com/office/drawing/2014/main" val="3249762534"/>
                  </a:ext>
                </a:extLst>
              </a:tr>
              <a:tr h="23275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500" b="1" dirty="0">
                          <a:solidFill>
                            <a:schemeClr val="tx1"/>
                          </a:solidFill>
                          <a:effectLst/>
                        </a:rPr>
                        <a:t>19:00</a:t>
                      </a:r>
                      <a:endParaRPr lang="pt-BR" sz="1500" b="1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</a:endParaRPr>
                    </a:p>
                  </a:txBody>
                  <a:tcPr marL="44073" marR="44073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1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PERIODONTIA (</a:t>
                      </a:r>
                      <a:r>
                        <a:rPr lang="pt-BR" sz="1200" b="1" kern="1200" dirty="0" err="1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T</a:t>
                      </a:r>
                      <a:r>
                        <a:rPr lang="pt-BR" sz="1200" b="1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)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Profa. Simone </a:t>
                      </a:r>
                      <a:r>
                        <a:rPr lang="pt-BR" sz="1200" b="0" kern="1200" dirty="0" err="1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Amormino</a:t>
                      </a:r>
                      <a:endParaRPr lang="pt-BR" sz="1200" b="0" kern="1200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  <a:cs typeface="+mn-cs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1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SALA: 210B</a:t>
                      </a:r>
                    </a:p>
                  </a:txBody>
                  <a:tcPr marL="44073" marR="44073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ENDODONTIA (</a:t>
                      </a:r>
                      <a:r>
                        <a:rPr lang="pt-BR" sz="1200" b="1" kern="1200" dirty="0" err="1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T</a:t>
                      </a:r>
                      <a:r>
                        <a:rPr lang="pt-BR" sz="1200" b="1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)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Profa. Caroline Santa Rosa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1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SALA: 118B</a:t>
                      </a:r>
                    </a:p>
                  </a:txBody>
                  <a:tcPr marL="44073" marR="44073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CLÍNICA BÁSICA </a:t>
                      </a:r>
                      <a:r>
                        <a:rPr lang="pt-BR" sz="1200" b="1" kern="1200" dirty="0" err="1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I</a:t>
                      </a:r>
                      <a:r>
                        <a:rPr lang="pt-BR" sz="1200" b="1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 (</a:t>
                      </a:r>
                      <a:r>
                        <a:rPr lang="pt-BR" sz="1200" b="1" kern="1200" dirty="0" err="1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T</a:t>
                      </a:r>
                      <a:r>
                        <a:rPr lang="pt-BR" sz="1200" b="1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)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Prof. Bruno Bahia Lopes</a:t>
                      </a:r>
                      <a:endParaRPr lang="pt-BR" sz="1200" dirty="0">
                        <a:solidFill>
                          <a:schemeClr val="tx1"/>
                        </a:solidFill>
                        <a:latin typeface="Nexa Bold" panose="0200000000000000000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1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SALA: 118B</a:t>
                      </a:r>
                      <a:endParaRPr lang="pt-BR" sz="1200" b="1" kern="1200" dirty="0">
                        <a:solidFill>
                          <a:schemeClr val="tx1"/>
                        </a:solidFill>
                        <a:effectLst/>
                        <a:highlight>
                          <a:srgbClr val="FFFF00"/>
                        </a:highlight>
                        <a:latin typeface="Nexa Bold" panose="0200000000000000000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44073" marR="44073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DENTÍSTICA II (</a:t>
                      </a:r>
                      <a:r>
                        <a:rPr lang="pt-BR" sz="1200" b="1" kern="1200" dirty="0" err="1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T</a:t>
                      </a:r>
                      <a:r>
                        <a:rPr lang="pt-BR" sz="1200" b="1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)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Prof. </a:t>
                      </a:r>
                      <a:r>
                        <a:rPr lang="pt-BR" sz="1200" dirty="0">
                          <a:solidFill>
                            <a:schemeClr val="tx1"/>
                          </a:solidFill>
                          <a:latin typeface="Nexa Bold" panose="02000000000000000000"/>
                        </a:rPr>
                        <a:t>Cláudio Renato Vieira</a:t>
                      </a:r>
                      <a:endParaRPr lang="pt-BR" sz="1200" kern="1200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  <a:cs typeface="+mn-cs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1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SALA: 118B</a:t>
                      </a:r>
                      <a:endParaRPr lang="pt-BR" sz="1200" b="1" kern="1200" dirty="0">
                        <a:solidFill>
                          <a:schemeClr val="tx1"/>
                        </a:solidFill>
                        <a:effectLst/>
                        <a:highlight>
                          <a:srgbClr val="FFFF00"/>
                        </a:highlight>
                        <a:latin typeface="Nexa Bold" panose="0200000000000000000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44073" marR="44073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defRPr/>
                      </a:pPr>
                      <a:r>
                        <a:rPr lang="pt-BR" sz="1200" b="1" dirty="0">
                          <a:solidFill>
                            <a:schemeClr val="tx1"/>
                          </a:solidFill>
                          <a:latin typeface="Nexa Bold" panose="02000000000000000000"/>
                        </a:rPr>
                        <a:t>CLÍNICA BÁSICA </a:t>
                      </a:r>
                      <a:r>
                        <a:rPr lang="pt-BR" sz="1200" b="1" dirty="0" err="1">
                          <a:solidFill>
                            <a:schemeClr val="tx1"/>
                          </a:solidFill>
                          <a:latin typeface="Nexa Bold" panose="02000000000000000000"/>
                        </a:rPr>
                        <a:t>I</a:t>
                      </a:r>
                      <a:r>
                        <a:rPr lang="pt-BR" sz="1200" b="1" dirty="0">
                          <a:solidFill>
                            <a:schemeClr val="tx1"/>
                          </a:solidFill>
                          <a:latin typeface="Nexa Bold" panose="02000000000000000000"/>
                        </a:rPr>
                        <a:t> (P)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>
                          <a:solidFill>
                            <a:schemeClr val="tx1"/>
                          </a:solidFill>
                          <a:latin typeface="Nexa Bold" panose="02000000000000000000"/>
                        </a:rPr>
                        <a:t>Profa. Kelly Oliva Jorge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1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SALA: 118B</a:t>
                      </a:r>
                      <a:endParaRPr lang="pt-BR" sz="1200" b="1" kern="1200" dirty="0">
                        <a:solidFill>
                          <a:schemeClr val="tx1"/>
                        </a:solidFill>
                        <a:effectLst/>
                        <a:highlight>
                          <a:srgbClr val="FFFF00"/>
                        </a:highlight>
                        <a:latin typeface="Nexa Bold" panose="0200000000000000000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44073" marR="44073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759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5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500" b="1" dirty="0">
                          <a:solidFill>
                            <a:schemeClr val="tx1"/>
                          </a:solidFill>
                          <a:effectLst/>
                        </a:rPr>
                        <a:t>19:50</a:t>
                      </a:r>
                      <a:endParaRPr lang="pt-BR" sz="1500" b="1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pt-BR" sz="1500" b="1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</a:endParaRPr>
                    </a:p>
                  </a:txBody>
                  <a:tcPr marL="44073" marR="44073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1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PERIODONTIA (</a:t>
                      </a:r>
                      <a:r>
                        <a:rPr lang="pt-BR" sz="1200" b="1" kern="1200" dirty="0" err="1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T</a:t>
                      </a:r>
                      <a:r>
                        <a:rPr lang="pt-BR" sz="1200" b="1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)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Profa. Simone </a:t>
                      </a:r>
                      <a:r>
                        <a:rPr lang="pt-BR" sz="1200" b="0" kern="1200" dirty="0" err="1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Amormino</a:t>
                      </a:r>
                      <a:endParaRPr lang="pt-BR" sz="1200" b="0" kern="1200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  <a:cs typeface="+mn-cs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1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SALA: 210B</a:t>
                      </a:r>
                    </a:p>
                  </a:txBody>
                  <a:tcPr marL="44073" marR="44073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ENDODONTIA (</a:t>
                      </a:r>
                      <a:r>
                        <a:rPr lang="pt-BR" sz="1200" b="1" kern="1200" dirty="0" err="1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T</a:t>
                      </a:r>
                      <a:r>
                        <a:rPr lang="pt-BR" sz="1200" b="1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)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Profa. Caroline Santa Rosa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1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SALA: 118B</a:t>
                      </a:r>
                    </a:p>
                  </a:txBody>
                  <a:tcPr marL="44073" marR="44073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CLÍNICA BÁSICA </a:t>
                      </a:r>
                      <a:r>
                        <a:rPr lang="pt-BR" sz="1200" b="1" kern="1200" dirty="0" err="1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I</a:t>
                      </a:r>
                      <a:r>
                        <a:rPr lang="pt-BR" sz="1200" b="1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 (</a:t>
                      </a:r>
                      <a:r>
                        <a:rPr lang="pt-BR" sz="1200" b="1" kern="1200" dirty="0" err="1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T</a:t>
                      </a:r>
                      <a:r>
                        <a:rPr lang="pt-BR" sz="1200" b="1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)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Prof. Bruno Bahia Lopes</a:t>
                      </a:r>
                      <a:endParaRPr lang="pt-BR" sz="1200" dirty="0">
                        <a:solidFill>
                          <a:schemeClr val="tx1"/>
                        </a:solidFill>
                        <a:latin typeface="Nexa Bold" panose="0200000000000000000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1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SALA: 118B</a:t>
                      </a:r>
                      <a:endParaRPr lang="pt-BR" sz="1200" b="1" kern="1200" dirty="0">
                        <a:solidFill>
                          <a:schemeClr val="tx1"/>
                        </a:solidFill>
                        <a:effectLst/>
                        <a:highlight>
                          <a:srgbClr val="FFFF00"/>
                        </a:highlight>
                        <a:latin typeface="Nexa Bold" panose="0200000000000000000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44073" marR="44073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DENTÍSTICA II (</a:t>
                      </a:r>
                      <a:r>
                        <a:rPr lang="pt-BR" sz="1200" b="1" kern="1200" dirty="0" err="1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T</a:t>
                      </a:r>
                      <a:r>
                        <a:rPr lang="pt-BR" sz="1200" b="1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)</a:t>
                      </a:r>
                    </a:p>
                    <a:p>
                      <a:pPr algn="ctr">
                        <a:spcBef>
                          <a:spcPts val="0"/>
                        </a:spcBef>
                        <a:defRPr/>
                      </a:pPr>
                      <a:r>
                        <a:rPr lang="pt-BR" sz="120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Prof. </a:t>
                      </a:r>
                      <a:r>
                        <a:rPr lang="pt-BR" sz="1200" dirty="0">
                          <a:solidFill>
                            <a:schemeClr val="tx1"/>
                          </a:solidFill>
                          <a:latin typeface="Nexa Bold" panose="02000000000000000000"/>
                        </a:rPr>
                        <a:t>Cláudio Renato Vieira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1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SALA: 118B</a:t>
                      </a:r>
                      <a:endParaRPr lang="pt-BR" sz="1200" b="1" kern="1200" dirty="0">
                        <a:solidFill>
                          <a:schemeClr val="tx1"/>
                        </a:solidFill>
                        <a:effectLst/>
                        <a:highlight>
                          <a:srgbClr val="FFFF00"/>
                        </a:highlight>
                        <a:latin typeface="Nexa Bold" panose="0200000000000000000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44073" marR="44073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defRPr/>
                      </a:pPr>
                      <a:r>
                        <a:rPr lang="pt-BR" sz="1200" b="1" dirty="0">
                          <a:solidFill>
                            <a:schemeClr val="tx1"/>
                          </a:solidFill>
                          <a:latin typeface="Nexa Bold" panose="02000000000000000000"/>
                        </a:rPr>
                        <a:t>CLÍNICA BÁSICA </a:t>
                      </a:r>
                      <a:r>
                        <a:rPr lang="pt-BR" sz="1200" b="1" dirty="0" err="1">
                          <a:solidFill>
                            <a:schemeClr val="tx1"/>
                          </a:solidFill>
                          <a:latin typeface="Nexa Bold" panose="02000000000000000000"/>
                        </a:rPr>
                        <a:t>I</a:t>
                      </a:r>
                      <a:r>
                        <a:rPr lang="pt-BR" sz="1200" b="1" dirty="0">
                          <a:solidFill>
                            <a:schemeClr val="tx1"/>
                          </a:solidFill>
                          <a:latin typeface="Nexa Bold" panose="02000000000000000000"/>
                        </a:rPr>
                        <a:t>  (P)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>
                          <a:solidFill>
                            <a:schemeClr val="tx1"/>
                          </a:solidFill>
                          <a:latin typeface="Nexa Bold" panose="02000000000000000000"/>
                        </a:rPr>
                        <a:t>Profa. Kelly Oliva Jorge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1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SALA: 118B</a:t>
                      </a:r>
                      <a:endParaRPr lang="pt-BR" sz="1200" b="1" kern="1200" dirty="0">
                        <a:solidFill>
                          <a:schemeClr val="tx1"/>
                        </a:solidFill>
                        <a:effectLst/>
                        <a:highlight>
                          <a:srgbClr val="FFFF00"/>
                        </a:highlight>
                        <a:latin typeface="Nexa Bold" panose="02000000000000000000"/>
                        <a:ea typeface="Times New Roman" panose="02020603050405020304" pitchFamily="18" charset="0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200" kern="1200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44073" marR="44073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708042456"/>
                  </a:ext>
                </a:extLst>
              </a:tr>
              <a:tr h="331304">
                <a:tc>
                  <a:txBody>
                    <a:bodyPr/>
                    <a:lstStyle/>
                    <a:p>
                      <a:pPr algn="ctr"/>
                      <a:r>
                        <a:rPr lang="pt-BR" sz="1500" b="1" dirty="0">
                          <a:solidFill>
                            <a:schemeClr val="tx1"/>
                          </a:solidFill>
                          <a:effectLst/>
                        </a:rPr>
                        <a:t>20:40</a:t>
                      </a:r>
                      <a:endParaRPr lang="pt-BR" sz="1500" b="1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</a:endParaRPr>
                    </a:p>
                  </a:txBody>
                  <a:tcPr marL="44073" marR="44073" marT="0" marB="0" anchor="ctr"/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b="1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</a:rPr>
                        <a:t>INTERVALO</a:t>
                      </a:r>
                    </a:p>
                  </a:txBody>
                  <a:tcPr marL="44073" marR="44073" marT="0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3233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500" b="1" dirty="0">
                          <a:solidFill>
                            <a:schemeClr val="tx1"/>
                          </a:solidFill>
                          <a:effectLst/>
                        </a:rPr>
                        <a:t>21:00</a:t>
                      </a:r>
                      <a:endParaRPr lang="pt-BR" sz="1500" b="1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</a:endParaRP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1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PERIODONTIA (PA)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Profa. Simone </a:t>
                      </a:r>
                      <a:r>
                        <a:rPr lang="pt-BR" sz="1200" b="0" kern="1200" dirty="0" err="1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Amormino</a:t>
                      </a:r>
                      <a:endParaRPr lang="pt-BR" sz="1200" b="0" kern="1200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  <a:cs typeface="+mn-cs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1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SALA: 210B</a:t>
                      </a: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ENDODONTIA (PA)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Profa. Caroline Santa Rosa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1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SALA: 118B</a:t>
                      </a: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____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200" b="0" kern="1200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DENTÍSTICA II (</a:t>
                      </a:r>
                      <a:r>
                        <a:rPr lang="pt-BR" sz="1200" b="1" kern="1200" dirty="0" err="1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P</a:t>
                      </a:r>
                      <a:r>
                        <a:rPr lang="pt-BR" sz="1200" b="1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)</a:t>
                      </a:r>
                    </a:p>
                    <a:p>
                      <a:pPr algn="ctr">
                        <a:spcBef>
                          <a:spcPts val="0"/>
                        </a:spcBef>
                        <a:defRPr/>
                      </a:pPr>
                      <a:r>
                        <a:rPr lang="pt-BR" sz="120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Prof. </a:t>
                      </a:r>
                      <a:r>
                        <a:rPr lang="pt-BR" sz="1200" dirty="0">
                          <a:solidFill>
                            <a:schemeClr val="tx1"/>
                          </a:solidFill>
                          <a:latin typeface="Nexa Bold" panose="02000000000000000000"/>
                        </a:rPr>
                        <a:t>Cláudio Renato Vieira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1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SALA: 118B</a:t>
                      </a:r>
                      <a:endParaRPr lang="pt-BR" sz="1200" b="1" kern="1200" dirty="0">
                        <a:solidFill>
                          <a:schemeClr val="tx1"/>
                        </a:solidFill>
                        <a:effectLst/>
                        <a:highlight>
                          <a:srgbClr val="FFFF00"/>
                        </a:highlight>
                        <a:latin typeface="Nexa Bold" panose="0200000000000000000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defRPr/>
                      </a:pPr>
                      <a:r>
                        <a:rPr lang="pt-BR" sz="1200" b="1" dirty="0">
                          <a:solidFill>
                            <a:schemeClr val="tx1"/>
                          </a:solidFill>
                          <a:latin typeface="Nexa Bold" panose="02000000000000000000"/>
                        </a:rPr>
                        <a:t>CLÍNICA BÁSICA </a:t>
                      </a:r>
                      <a:r>
                        <a:rPr lang="pt-BR" sz="1200" b="1" dirty="0" err="1">
                          <a:solidFill>
                            <a:schemeClr val="tx1"/>
                          </a:solidFill>
                          <a:latin typeface="Nexa Bold" panose="02000000000000000000"/>
                        </a:rPr>
                        <a:t>I</a:t>
                      </a:r>
                      <a:r>
                        <a:rPr lang="pt-BR" sz="1200" b="1" dirty="0">
                          <a:solidFill>
                            <a:schemeClr val="tx1"/>
                          </a:solidFill>
                          <a:latin typeface="Nexa Bold" panose="02000000000000000000"/>
                        </a:rPr>
                        <a:t>  (</a:t>
                      </a:r>
                      <a:r>
                        <a:rPr lang="pt-BR" sz="1200" b="1" dirty="0" err="1">
                          <a:solidFill>
                            <a:schemeClr val="tx1"/>
                          </a:solidFill>
                          <a:latin typeface="Nexa Bold" panose="02000000000000000000"/>
                        </a:rPr>
                        <a:t>P</a:t>
                      </a:r>
                      <a:r>
                        <a:rPr lang="pt-BR" sz="1200" b="1" dirty="0">
                          <a:solidFill>
                            <a:schemeClr val="tx1"/>
                          </a:solidFill>
                          <a:latin typeface="Nexa Bold" panose="02000000000000000000"/>
                        </a:rPr>
                        <a:t>)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>
                          <a:solidFill>
                            <a:schemeClr val="tx1"/>
                          </a:solidFill>
                          <a:latin typeface="Nexa Bold" panose="02000000000000000000"/>
                        </a:rPr>
                        <a:t>Profa. Kelly Oliva Jorge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1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SALA: 118B</a:t>
                      </a:r>
                      <a:endParaRPr lang="pt-BR" sz="1200" b="1" kern="1200" dirty="0">
                        <a:solidFill>
                          <a:schemeClr val="tx1"/>
                        </a:solidFill>
                        <a:effectLst/>
                        <a:highlight>
                          <a:srgbClr val="FFFF00"/>
                        </a:highlight>
                        <a:latin typeface="Nexa Bold" panose="0200000000000000000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44073" marR="44073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842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5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500" b="1" dirty="0">
                          <a:solidFill>
                            <a:schemeClr val="tx1"/>
                          </a:solidFill>
                          <a:effectLst/>
                        </a:rPr>
                        <a:t>21:50</a:t>
                      </a:r>
                      <a:endParaRPr lang="pt-BR" sz="1500" b="1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pt-BR" sz="1500" b="1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</a:endParaRP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1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PERIODONTIA (PB)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Profa. Simone </a:t>
                      </a:r>
                      <a:r>
                        <a:rPr lang="pt-BR" sz="1200" b="0" kern="1200" dirty="0" err="1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Amormino</a:t>
                      </a:r>
                      <a:endParaRPr lang="pt-BR" sz="1200" b="0" kern="1200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  <a:cs typeface="+mn-cs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1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SALA: 210B</a:t>
                      </a: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ENDODONTIA (PA)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Profa. Caroline Santa Rosa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1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SALA: 118B</a:t>
                      </a: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____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200" b="0" kern="1200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DENTÍSTICA II (</a:t>
                      </a:r>
                      <a:r>
                        <a:rPr lang="pt-BR" sz="1200" b="1" kern="1200" dirty="0" err="1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P</a:t>
                      </a:r>
                      <a:r>
                        <a:rPr lang="pt-BR" sz="1200" b="1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)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Prof. </a:t>
                      </a:r>
                      <a:r>
                        <a:rPr lang="pt-BR" sz="1200" dirty="0">
                          <a:solidFill>
                            <a:schemeClr val="tx1"/>
                          </a:solidFill>
                          <a:latin typeface="Nexa Bold" panose="02000000000000000000"/>
                        </a:rPr>
                        <a:t>Cláudio Renato Vieira</a:t>
                      </a:r>
                      <a:endParaRPr lang="pt-BR" sz="1200" kern="1200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  <a:cs typeface="+mn-cs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1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SALA: 118B</a:t>
                      </a:r>
                      <a:endParaRPr lang="pt-BR" sz="1200" b="1" kern="1200" dirty="0">
                        <a:solidFill>
                          <a:schemeClr val="tx1"/>
                        </a:solidFill>
                        <a:effectLst/>
                        <a:highlight>
                          <a:srgbClr val="FFFF00"/>
                        </a:highlight>
                        <a:latin typeface="Nexa Bold" panose="0200000000000000000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defRPr/>
                      </a:pPr>
                      <a:r>
                        <a:rPr lang="pt-BR" sz="1200" b="1" dirty="0">
                          <a:solidFill>
                            <a:schemeClr val="tx1"/>
                          </a:solidFill>
                          <a:latin typeface="Nexa Bold" panose="02000000000000000000"/>
                        </a:rPr>
                        <a:t>CLÍNICA BÁSICA </a:t>
                      </a:r>
                      <a:r>
                        <a:rPr lang="pt-BR" sz="1200" b="1" dirty="0" err="1">
                          <a:solidFill>
                            <a:schemeClr val="tx1"/>
                          </a:solidFill>
                          <a:latin typeface="Nexa Bold" panose="02000000000000000000"/>
                        </a:rPr>
                        <a:t>I</a:t>
                      </a:r>
                      <a:r>
                        <a:rPr lang="pt-BR" sz="1200" b="1" dirty="0">
                          <a:solidFill>
                            <a:schemeClr val="tx1"/>
                          </a:solidFill>
                          <a:latin typeface="Nexa Bold" panose="02000000000000000000"/>
                        </a:rPr>
                        <a:t>  (</a:t>
                      </a:r>
                      <a:r>
                        <a:rPr lang="pt-BR" sz="1200" b="1" dirty="0" err="1">
                          <a:solidFill>
                            <a:schemeClr val="tx1"/>
                          </a:solidFill>
                          <a:latin typeface="Nexa Bold" panose="02000000000000000000"/>
                        </a:rPr>
                        <a:t>P</a:t>
                      </a:r>
                      <a:r>
                        <a:rPr lang="pt-BR" sz="1200" b="1" dirty="0">
                          <a:solidFill>
                            <a:schemeClr val="tx1"/>
                          </a:solidFill>
                          <a:latin typeface="Nexa Bold" panose="02000000000000000000"/>
                        </a:rPr>
                        <a:t>)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>
                          <a:solidFill>
                            <a:schemeClr val="tx1"/>
                          </a:solidFill>
                          <a:latin typeface="Nexa Bold" panose="02000000000000000000"/>
                        </a:rPr>
                        <a:t>Profa. Kelly Oliva Jorge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1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SALA: 118B</a:t>
                      </a:r>
                      <a:endParaRPr lang="pt-BR" sz="1200" b="1" kern="1200" dirty="0">
                        <a:solidFill>
                          <a:schemeClr val="tx1"/>
                        </a:solidFill>
                        <a:effectLst/>
                        <a:highlight>
                          <a:srgbClr val="FFFF00"/>
                        </a:highlight>
                        <a:latin typeface="Nexa Bold" panose="0200000000000000000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44073" marR="44073" marT="0" marB="0" anchor="ctr"/>
                </a:tc>
                <a:extLst>
                  <a:ext uri="{0D108BD9-81ED-4DB2-BD59-A6C34878D82A}">
                    <a16:rowId xmlns:a16="http://schemas.microsoft.com/office/drawing/2014/main" val="36431163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819024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>
            <a:extLst>
              <a:ext uri="{FF2B5EF4-FFF2-40B4-BE49-F238E27FC236}">
                <a16:creationId xmlns:a16="http://schemas.microsoft.com/office/drawing/2014/main" id="{BA26B0C2-2951-48DA-B15C-EAB7832CEB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80501" y="290985"/>
            <a:ext cx="7675606" cy="1325563"/>
          </a:xfrm>
        </p:spPr>
        <p:txBody>
          <a:bodyPr>
            <a:normAutofit fontScale="90000"/>
          </a:bodyPr>
          <a:lstStyle/>
          <a:p>
            <a:pPr algn="ctr">
              <a:spcBef>
                <a:spcPts val="0"/>
              </a:spcBef>
              <a:defRPr/>
            </a:pPr>
            <a:r>
              <a:rPr lang="pt-BR" sz="3100" b="1" dirty="0">
                <a:solidFill>
                  <a:srgbClr val="2E2B71"/>
                </a:solidFill>
                <a:latin typeface="+mn-lt"/>
              </a:rPr>
              <a:t>HORÁRIOS 2023/2 – CURSO ODONTOLOGIA</a:t>
            </a:r>
            <a:br>
              <a:rPr lang="pt-BR" sz="3100" b="1" cap="all" dirty="0">
                <a:solidFill>
                  <a:srgbClr val="2E2B71"/>
                </a:solidFill>
                <a:latin typeface="+mn-lt"/>
              </a:rPr>
            </a:br>
            <a:r>
              <a:rPr lang="pt-BR" sz="3100" b="1" cap="all" dirty="0">
                <a:solidFill>
                  <a:srgbClr val="2E2B71"/>
                </a:solidFill>
                <a:latin typeface="+mn-lt"/>
              </a:rPr>
              <a:t>SÉTIMO PERÍODO – NOITE</a:t>
            </a:r>
            <a:br>
              <a:rPr lang="pt-BR" sz="3100" b="1" cap="all" dirty="0">
                <a:solidFill>
                  <a:srgbClr val="2E2B71"/>
                </a:solidFill>
                <a:latin typeface="+mn-lt"/>
              </a:rPr>
            </a:br>
            <a:r>
              <a:rPr lang="pt-BR" sz="3100" b="1" cap="all" dirty="0">
                <a:solidFill>
                  <a:srgbClr val="2E2B71"/>
                </a:solidFill>
                <a:latin typeface="+mn-lt"/>
              </a:rPr>
              <a:t>TURMA: 554AN1</a:t>
            </a:r>
            <a:br>
              <a:rPr lang="pt-BR" sz="3200" b="1" dirty="0">
                <a:solidFill>
                  <a:schemeClr val="tx2">
                    <a:lumMod val="75000"/>
                  </a:schemeClr>
                </a:solidFill>
              </a:rPr>
            </a:br>
            <a:endParaRPr lang="pt-BR" sz="3000" dirty="0"/>
          </a:p>
        </p:txBody>
      </p:sp>
      <p:graphicFrame>
        <p:nvGraphicFramePr>
          <p:cNvPr id="2" name="Espaço Reservado para Conteúdo 6">
            <a:extLst>
              <a:ext uri="{FF2B5EF4-FFF2-40B4-BE49-F238E27FC236}">
                <a16:creationId xmlns:a16="http://schemas.microsoft.com/office/drawing/2014/main" id="{0BC613FB-32FC-FE2C-81B7-456B424A12F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65051467"/>
              </p:ext>
            </p:extLst>
          </p:nvPr>
        </p:nvGraphicFramePr>
        <p:xfrm>
          <a:off x="496905" y="1415102"/>
          <a:ext cx="11502558" cy="4431362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7549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873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10965">
                  <a:extLst>
                    <a:ext uri="{9D8B030D-6E8A-4147-A177-3AD203B41FA5}">
                      <a16:colId xmlns:a16="http://schemas.microsoft.com/office/drawing/2014/main" val="2266998560"/>
                    </a:ext>
                  </a:extLst>
                </a:gridCol>
                <a:gridCol w="1962829">
                  <a:extLst>
                    <a:ext uri="{9D8B030D-6E8A-4147-A177-3AD203B41FA5}">
                      <a16:colId xmlns:a16="http://schemas.microsoft.com/office/drawing/2014/main" val="3140375489"/>
                    </a:ext>
                  </a:extLst>
                </a:gridCol>
                <a:gridCol w="1976284">
                  <a:extLst>
                    <a:ext uri="{9D8B030D-6E8A-4147-A177-3AD203B41FA5}">
                      <a16:colId xmlns:a16="http://schemas.microsoft.com/office/drawing/2014/main" val="4108066053"/>
                    </a:ext>
                  </a:extLst>
                </a:gridCol>
                <a:gridCol w="2410177">
                  <a:extLst>
                    <a:ext uri="{9D8B030D-6E8A-4147-A177-3AD203B41FA5}">
                      <a16:colId xmlns:a16="http://schemas.microsoft.com/office/drawing/2014/main" val="2165873777"/>
                    </a:ext>
                  </a:extLst>
                </a:gridCol>
              </a:tblGrid>
              <a:tr h="30448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500" dirty="0">
                          <a:effectLst/>
                        </a:rPr>
                        <a:t> </a:t>
                      </a:r>
                      <a:endParaRPr lang="pt-BR" sz="1500" dirty="0">
                        <a:solidFill>
                          <a:schemeClr val="bg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</a:endParaRPr>
                    </a:p>
                  </a:txBody>
                  <a:tcPr marL="44073" marR="4407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500" b="1" dirty="0">
                          <a:effectLst/>
                        </a:rPr>
                        <a:t>Segunda-feira</a:t>
                      </a:r>
                      <a:endParaRPr lang="pt-BR" sz="1500" b="1" dirty="0">
                        <a:solidFill>
                          <a:schemeClr val="bg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</a:endParaRPr>
                    </a:p>
                  </a:txBody>
                  <a:tcPr marL="44073" marR="4407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500" b="1">
                          <a:effectLst/>
                        </a:rPr>
                        <a:t>Terça-feira</a:t>
                      </a:r>
                      <a:endParaRPr lang="pt-BR" sz="1500" b="1" dirty="0">
                        <a:solidFill>
                          <a:schemeClr val="bg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</a:endParaRPr>
                    </a:p>
                  </a:txBody>
                  <a:tcPr marL="44073" marR="4407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500" b="1">
                          <a:effectLst/>
                        </a:rPr>
                        <a:t>Quarta-feira</a:t>
                      </a:r>
                      <a:endParaRPr lang="pt-BR" sz="1500" b="1" dirty="0">
                        <a:solidFill>
                          <a:schemeClr val="bg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</a:endParaRPr>
                    </a:p>
                  </a:txBody>
                  <a:tcPr marL="44073" marR="4407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500" b="1">
                          <a:effectLst/>
                        </a:rPr>
                        <a:t>Quinta-feira</a:t>
                      </a:r>
                      <a:endParaRPr lang="pt-BR" sz="1500" b="1" dirty="0">
                        <a:solidFill>
                          <a:schemeClr val="bg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</a:endParaRPr>
                    </a:p>
                  </a:txBody>
                  <a:tcPr marL="44073" marR="4407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500" b="1" dirty="0">
                          <a:effectLst/>
                        </a:rPr>
                        <a:t>Sexta-feira</a:t>
                      </a:r>
                      <a:endParaRPr lang="pt-BR" sz="1500" b="1" dirty="0">
                        <a:solidFill>
                          <a:schemeClr val="bg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</a:endParaRPr>
                    </a:p>
                  </a:txBody>
                  <a:tcPr marL="44073" marR="44073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008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5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15:00-18:30</a:t>
                      </a: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PRÓTESE FIXA (PB)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Prof. </a:t>
                      </a:r>
                      <a:r>
                        <a:rPr lang="pt-BR" sz="1200" b="0" kern="1200" dirty="0" err="1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Eryksson</a:t>
                      </a: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 Souza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1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SALA: 120B</a:t>
                      </a: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____</a:t>
                      </a: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____</a:t>
                      </a: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ENDODONTIA (PB)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Profa. Caroline Santa Rosa</a:t>
                      </a:r>
                      <a:endParaRPr lang="pt-BR" sz="1200" dirty="0">
                        <a:solidFill>
                          <a:schemeClr val="tx1"/>
                        </a:solidFill>
                        <a:latin typeface="Nexa Bold" panose="0200000000000000000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1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SALA: 118B</a:t>
                      </a: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____</a:t>
                      </a:r>
                    </a:p>
                    <a:p>
                      <a:pPr algn="ctr">
                        <a:spcBef>
                          <a:spcPts val="0"/>
                        </a:spcBef>
                        <a:defRPr/>
                      </a:pPr>
                      <a:endParaRPr lang="pt-BR" sz="1200" b="0" kern="1200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44073" marR="44073" marT="0" marB="0"/>
                </a:tc>
                <a:extLst>
                  <a:ext uri="{0D108BD9-81ED-4DB2-BD59-A6C34878D82A}">
                    <a16:rowId xmlns:a16="http://schemas.microsoft.com/office/drawing/2014/main" val="3998586997"/>
                  </a:ext>
                </a:extLst>
              </a:tr>
              <a:tr h="53008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5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18:10</a:t>
                      </a: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____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pt-BR" sz="1200" b="0" kern="1200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ESTÁGIO SUPERVISIONADO II (</a:t>
                      </a:r>
                      <a:r>
                        <a:rPr lang="pt-BR" sz="1200" b="1" kern="1200" dirty="0" err="1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T</a:t>
                      </a:r>
                      <a:r>
                        <a:rPr lang="pt-BR" sz="1200" b="1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)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Prof. Bruno Bahia Lopes</a:t>
                      </a:r>
                      <a:endParaRPr lang="pt-BR" sz="1200" dirty="0">
                        <a:solidFill>
                          <a:schemeClr val="tx1"/>
                        </a:solidFill>
                        <a:latin typeface="Nexa Bold" panose="0200000000000000000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1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SALA: 118B</a:t>
                      </a: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____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200" b="0" kern="1200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____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200" b="0" kern="1200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defRPr/>
                      </a:pPr>
                      <a:endParaRPr lang="pt-BR" sz="1200" kern="1200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____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200" kern="1200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44073" marR="44073" marT="0" marB="0"/>
                </a:tc>
                <a:extLst>
                  <a:ext uri="{0D108BD9-81ED-4DB2-BD59-A6C34878D82A}">
                    <a16:rowId xmlns:a16="http://schemas.microsoft.com/office/drawing/2014/main" val="3249762534"/>
                  </a:ext>
                </a:extLst>
              </a:tr>
              <a:tr h="23275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500" b="1" dirty="0">
                          <a:solidFill>
                            <a:schemeClr val="tx1"/>
                          </a:solidFill>
                          <a:effectLst/>
                        </a:rPr>
                        <a:t>19:00</a:t>
                      </a:r>
                      <a:endParaRPr lang="pt-BR" sz="1500" b="1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</a:endParaRPr>
                    </a:p>
                  </a:txBody>
                  <a:tcPr marL="44073" marR="44073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PRÓTESE FIXA (T)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Prof. </a:t>
                      </a:r>
                      <a:r>
                        <a:rPr lang="pt-BR" sz="1200" b="0" kern="1200" dirty="0" err="1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Eryksson</a:t>
                      </a: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 Souza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1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SALA: 120B</a:t>
                      </a:r>
                    </a:p>
                  </a:txBody>
                  <a:tcPr marL="44073" marR="44073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ENDODONTIA (</a:t>
                      </a:r>
                      <a:r>
                        <a:rPr lang="pt-BR" sz="1200" b="1" kern="1200" dirty="0" err="1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T</a:t>
                      </a:r>
                      <a:r>
                        <a:rPr lang="pt-BR" sz="1200" b="1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)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Profa. Caroline Santa Rosa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1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SALA: 118B</a:t>
                      </a:r>
                    </a:p>
                  </a:txBody>
                  <a:tcPr marL="44073" marR="44073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kern="120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____</a:t>
                      </a:r>
                      <a:endParaRPr lang="pt-BR" sz="1200" kern="1200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44073" marR="44073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CLÍNICA BÁSICA II (</a:t>
                      </a:r>
                      <a:r>
                        <a:rPr lang="pt-BR" sz="1200" b="1" kern="1200" dirty="0" err="1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P</a:t>
                      </a:r>
                      <a:r>
                        <a:rPr lang="pt-BR" sz="1200" b="1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)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Profa. </a:t>
                      </a:r>
                      <a:r>
                        <a:rPr lang="pt-BR" sz="1200" dirty="0">
                          <a:solidFill>
                            <a:schemeClr val="tx1"/>
                          </a:solidFill>
                          <a:latin typeface="Nexa Bold" panose="02000000000000000000"/>
                        </a:rPr>
                        <a:t>Camila </a:t>
                      </a:r>
                      <a:r>
                        <a:rPr lang="pt-BR" sz="1200" dirty="0" err="1">
                          <a:solidFill>
                            <a:schemeClr val="tx1"/>
                          </a:solidFill>
                          <a:latin typeface="Nexa Bold" panose="02000000000000000000"/>
                        </a:rPr>
                        <a:t>Caneschi</a:t>
                      </a:r>
                      <a:endParaRPr lang="pt-BR" sz="1200" dirty="0">
                        <a:solidFill>
                          <a:schemeClr val="tx1"/>
                        </a:solidFill>
                        <a:latin typeface="Nexa Bold" panose="0200000000000000000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1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SALA: 120B</a:t>
                      </a:r>
                    </a:p>
                  </a:txBody>
                  <a:tcPr marL="44073" marR="44073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defRPr/>
                      </a:pPr>
                      <a:r>
                        <a:rPr lang="pt-BR" sz="1200" b="1" dirty="0">
                          <a:solidFill>
                            <a:schemeClr val="tx1"/>
                          </a:solidFill>
                          <a:latin typeface="Nexa Bold" panose="02000000000000000000"/>
                        </a:rPr>
                        <a:t>CLÍNICA ODONTOPEDIATRIA (P)</a:t>
                      </a:r>
                    </a:p>
                    <a:p>
                      <a:pPr algn="ctr">
                        <a:spcBef>
                          <a:spcPts val="0"/>
                        </a:spcBef>
                        <a:defRPr/>
                      </a:pPr>
                      <a:r>
                        <a:rPr lang="pt-BR" sz="1200" dirty="0">
                          <a:solidFill>
                            <a:schemeClr val="tx1"/>
                          </a:solidFill>
                          <a:latin typeface="Nexa Bold" panose="02000000000000000000"/>
                        </a:rPr>
                        <a:t>Prof. Fernando Henrique Oliveira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1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SALA: 120B</a:t>
                      </a:r>
                    </a:p>
                  </a:txBody>
                  <a:tcPr marL="44073" marR="44073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010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5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500" b="1" dirty="0">
                          <a:solidFill>
                            <a:schemeClr val="tx1"/>
                          </a:solidFill>
                          <a:effectLst/>
                        </a:rPr>
                        <a:t>19:50</a:t>
                      </a:r>
                      <a:endParaRPr lang="pt-BR" sz="1500" b="1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pt-BR" sz="1500" b="1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</a:endParaRPr>
                    </a:p>
                  </a:txBody>
                  <a:tcPr marL="44073" marR="44073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PRÓTESE FIXA (</a:t>
                      </a:r>
                      <a:r>
                        <a:rPr lang="pt-BR" sz="1200" b="1" kern="1200" dirty="0" err="1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T</a:t>
                      </a:r>
                      <a:r>
                        <a:rPr lang="pt-BR" sz="1200" b="1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)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Prof. </a:t>
                      </a:r>
                      <a:r>
                        <a:rPr lang="pt-BR" sz="1200" b="0" kern="1200" dirty="0" err="1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Eryksson</a:t>
                      </a: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 Souza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1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SALA: 120B</a:t>
                      </a:r>
                    </a:p>
                  </a:txBody>
                  <a:tcPr marL="44073" marR="44073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ENDODONTIA (</a:t>
                      </a:r>
                      <a:r>
                        <a:rPr lang="pt-BR" sz="1200" b="1" kern="1200" dirty="0" err="1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T</a:t>
                      </a:r>
                      <a:r>
                        <a:rPr lang="pt-BR" sz="1200" b="1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)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Profa. Caroline Santa Rosa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1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SALA: 118B</a:t>
                      </a:r>
                    </a:p>
                  </a:txBody>
                  <a:tcPr marL="44073" marR="44073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____</a:t>
                      </a:r>
                    </a:p>
                  </a:txBody>
                  <a:tcPr marL="44073" marR="44073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CLÍNICA BÁSICA II (</a:t>
                      </a:r>
                      <a:r>
                        <a:rPr lang="pt-BR" sz="1200" b="1" kern="1200" dirty="0" err="1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P</a:t>
                      </a:r>
                      <a:r>
                        <a:rPr lang="pt-BR" sz="1200" b="1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)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Profa. </a:t>
                      </a:r>
                      <a:r>
                        <a:rPr lang="pt-BR" sz="1200" dirty="0">
                          <a:solidFill>
                            <a:schemeClr val="tx1"/>
                          </a:solidFill>
                          <a:latin typeface="Nexa Bold" panose="02000000000000000000"/>
                        </a:rPr>
                        <a:t>Camila </a:t>
                      </a:r>
                      <a:r>
                        <a:rPr lang="pt-BR" sz="1200" dirty="0" err="1">
                          <a:solidFill>
                            <a:schemeClr val="tx1"/>
                          </a:solidFill>
                          <a:latin typeface="Nexa Bold" panose="02000000000000000000"/>
                        </a:rPr>
                        <a:t>Caneschi</a:t>
                      </a:r>
                      <a:endParaRPr lang="pt-BR" sz="1200" dirty="0">
                        <a:solidFill>
                          <a:schemeClr val="tx1"/>
                        </a:solidFill>
                        <a:latin typeface="Nexa Bold" panose="0200000000000000000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1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SALA: 120B</a:t>
                      </a:r>
                    </a:p>
                  </a:txBody>
                  <a:tcPr marL="44073" marR="44073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defRPr/>
                      </a:pPr>
                      <a:r>
                        <a:rPr lang="pt-BR" sz="1200" b="1" dirty="0">
                          <a:solidFill>
                            <a:schemeClr val="tx1"/>
                          </a:solidFill>
                          <a:latin typeface="Nexa Bold" panose="02000000000000000000"/>
                        </a:rPr>
                        <a:t>CLÍNICA ODONTOPEDIATRIA (</a:t>
                      </a:r>
                      <a:r>
                        <a:rPr lang="pt-BR" sz="1200" b="1" dirty="0" err="1">
                          <a:solidFill>
                            <a:schemeClr val="tx1"/>
                          </a:solidFill>
                          <a:latin typeface="Nexa Bold" panose="02000000000000000000"/>
                        </a:rPr>
                        <a:t>P</a:t>
                      </a:r>
                      <a:r>
                        <a:rPr lang="pt-BR" sz="1200" b="1" dirty="0">
                          <a:solidFill>
                            <a:schemeClr val="tx1"/>
                          </a:solidFill>
                          <a:latin typeface="Nexa Bold" panose="02000000000000000000"/>
                        </a:rPr>
                        <a:t>)</a:t>
                      </a:r>
                    </a:p>
                    <a:p>
                      <a:pPr algn="ctr">
                        <a:spcBef>
                          <a:spcPts val="0"/>
                        </a:spcBef>
                        <a:defRPr/>
                      </a:pPr>
                      <a:r>
                        <a:rPr lang="pt-BR" sz="1200" dirty="0">
                          <a:solidFill>
                            <a:schemeClr val="tx1"/>
                          </a:solidFill>
                          <a:latin typeface="Nexa Bold" panose="02000000000000000000"/>
                        </a:rPr>
                        <a:t>Prof. Fernando Henrique Oliveira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1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SALA: 120B</a:t>
                      </a:r>
                    </a:p>
                  </a:txBody>
                  <a:tcPr marL="44073" marR="44073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708042456"/>
                  </a:ext>
                </a:extLst>
              </a:tr>
              <a:tr h="331304">
                <a:tc>
                  <a:txBody>
                    <a:bodyPr/>
                    <a:lstStyle/>
                    <a:p>
                      <a:pPr algn="ctr"/>
                      <a:r>
                        <a:rPr lang="pt-BR" sz="1500" b="1" dirty="0">
                          <a:solidFill>
                            <a:schemeClr val="tx1"/>
                          </a:solidFill>
                          <a:effectLst/>
                        </a:rPr>
                        <a:t>20:40</a:t>
                      </a:r>
                      <a:endParaRPr lang="pt-BR" sz="1500" b="1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</a:endParaRPr>
                    </a:p>
                  </a:txBody>
                  <a:tcPr marL="44073" marR="44073" marT="0" marB="0" anchor="ctr"/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b="1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</a:rPr>
                        <a:t>INTERVALO</a:t>
                      </a:r>
                    </a:p>
                  </a:txBody>
                  <a:tcPr marL="44073" marR="44073" marT="0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1200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</a:endParaRPr>
                    </a:p>
                  </a:txBody>
                  <a:tcPr marL="44073" marR="44073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3233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500" b="1" dirty="0">
                          <a:solidFill>
                            <a:schemeClr val="tx1"/>
                          </a:solidFill>
                          <a:effectLst/>
                        </a:rPr>
                        <a:t>21:00</a:t>
                      </a:r>
                      <a:endParaRPr lang="pt-BR" sz="1500" b="1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</a:endParaRP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PRÓTESE FIXA (PA)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Prof. </a:t>
                      </a:r>
                      <a:r>
                        <a:rPr lang="pt-BR" sz="1200" b="0" kern="1200" dirty="0" err="1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Eryksson</a:t>
                      </a: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 Souza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1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SALA: 120B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Clínica Escola Odont.</a:t>
                      </a:r>
                      <a:endParaRPr lang="pt-BR" sz="1200" b="0" kern="1200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ENDODONTIA (PA)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Profa. Caroline Santa Rosa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1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SALA: 118B</a:t>
                      </a: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CLÍNICA BÁSICA II (T)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Prof. Bruno Bahia Lopes</a:t>
                      </a:r>
                      <a:endParaRPr lang="pt-BR" sz="1200" dirty="0">
                        <a:solidFill>
                          <a:schemeClr val="tx1"/>
                        </a:solidFill>
                        <a:latin typeface="Nexa Bold" panose="0200000000000000000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1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SALA: 120B</a:t>
                      </a: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CLÍNICA BÁSICA II (</a:t>
                      </a:r>
                      <a:r>
                        <a:rPr lang="pt-BR" sz="1200" b="1" kern="1200" dirty="0" err="1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P</a:t>
                      </a:r>
                      <a:r>
                        <a:rPr lang="pt-BR" sz="1200" b="1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)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Profa. </a:t>
                      </a:r>
                      <a:r>
                        <a:rPr lang="pt-BR" sz="1200" dirty="0">
                          <a:solidFill>
                            <a:schemeClr val="tx1"/>
                          </a:solidFill>
                          <a:latin typeface="Nexa Bold" panose="02000000000000000000"/>
                        </a:rPr>
                        <a:t>Camila </a:t>
                      </a:r>
                      <a:r>
                        <a:rPr lang="pt-BR" sz="1200" dirty="0" err="1">
                          <a:solidFill>
                            <a:schemeClr val="tx1"/>
                          </a:solidFill>
                          <a:latin typeface="Nexa Bold" panose="02000000000000000000"/>
                        </a:rPr>
                        <a:t>Caneschi</a:t>
                      </a:r>
                      <a:endParaRPr lang="pt-BR" sz="1200" dirty="0">
                        <a:solidFill>
                          <a:schemeClr val="tx1"/>
                        </a:solidFill>
                        <a:latin typeface="Nexa Bold" panose="0200000000000000000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1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SALA: 120B</a:t>
                      </a: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defRPr/>
                      </a:pPr>
                      <a:r>
                        <a:rPr lang="pt-BR" sz="1200" b="1" dirty="0">
                          <a:solidFill>
                            <a:schemeClr val="tx1"/>
                          </a:solidFill>
                          <a:latin typeface="Nexa Bold" panose="02000000000000000000"/>
                        </a:rPr>
                        <a:t>CLÍNICA ODONTOPEDIATRIA (</a:t>
                      </a:r>
                      <a:r>
                        <a:rPr lang="pt-BR" sz="1200" b="1" dirty="0" err="1">
                          <a:solidFill>
                            <a:schemeClr val="tx1"/>
                          </a:solidFill>
                          <a:latin typeface="Nexa Bold" panose="02000000000000000000"/>
                        </a:rPr>
                        <a:t>P</a:t>
                      </a:r>
                      <a:r>
                        <a:rPr lang="pt-BR" sz="1200" b="1" dirty="0">
                          <a:solidFill>
                            <a:schemeClr val="tx1"/>
                          </a:solidFill>
                          <a:latin typeface="Nexa Bold" panose="02000000000000000000"/>
                        </a:rPr>
                        <a:t>)</a:t>
                      </a:r>
                    </a:p>
                    <a:p>
                      <a:pPr algn="ctr">
                        <a:spcBef>
                          <a:spcPts val="0"/>
                        </a:spcBef>
                        <a:defRPr/>
                      </a:pPr>
                      <a:r>
                        <a:rPr lang="pt-BR" sz="1200" dirty="0">
                          <a:solidFill>
                            <a:schemeClr val="tx1"/>
                          </a:solidFill>
                          <a:latin typeface="Nexa Bold" panose="02000000000000000000"/>
                        </a:rPr>
                        <a:t>Prof. Fernando Henrique Oliveira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1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SALA: 120B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Clínica Escola Odont.</a:t>
                      </a:r>
                      <a:endParaRPr lang="pt-BR" sz="1200" b="0" kern="1200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44073" marR="44073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273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5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500" b="1" dirty="0">
                          <a:solidFill>
                            <a:schemeClr val="tx1"/>
                          </a:solidFill>
                          <a:effectLst/>
                        </a:rPr>
                        <a:t>21:50</a:t>
                      </a:r>
                      <a:endParaRPr lang="pt-BR" sz="1500" b="1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pt-BR" sz="1500" b="1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</a:endParaRP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PRÓTESE FIXA (PA)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Prof. </a:t>
                      </a:r>
                      <a:r>
                        <a:rPr lang="pt-BR" sz="1200" b="0" kern="1200" dirty="0" err="1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Eryksson</a:t>
                      </a: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 Souza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1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SALA: 120B</a:t>
                      </a: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ENDODONTIA (PA)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Profa. Caroline Santa Rosa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1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SALA: 118B</a:t>
                      </a: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CLÍNICA BÁSICA II (T)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Prof. Bruno Bahia Lopes</a:t>
                      </a:r>
                      <a:endParaRPr lang="pt-BR" sz="1200" dirty="0">
                        <a:solidFill>
                          <a:schemeClr val="tx1"/>
                        </a:solidFill>
                        <a:latin typeface="Nexa Bold" panose="0200000000000000000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1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SALA: 120B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200" b="0" kern="1200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CLÍNICA BÁSICA II (</a:t>
                      </a:r>
                      <a:r>
                        <a:rPr lang="pt-BR" sz="1200" b="1" kern="1200" dirty="0" err="1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P</a:t>
                      </a:r>
                      <a:r>
                        <a:rPr lang="pt-BR" sz="1200" b="1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)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Profa. </a:t>
                      </a:r>
                      <a:r>
                        <a:rPr lang="pt-BR" sz="1200" dirty="0">
                          <a:solidFill>
                            <a:schemeClr val="tx1"/>
                          </a:solidFill>
                          <a:latin typeface="Nexa Bold" panose="02000000000000000000"/>
                        </a:rPr>
                        <a:t>Camila </a:t>
                      </a:r>
                      <a:r>
                        <a:rPr lang="pt-BR" sz="1200" dirty="0" err="1">
                          <a:solidFill>
                            <a:schemeClr val="tx1"/>
                          </a:solidFill>
                          <a:latin typeface="Nexa Bold" panose="02000000000000000000"/>
                        </a:rPr>
                        <a:t>Caneschi</a:t>
                      </a:r>
                      <a:endParaRPr lang="pt-BR" sz="1200" dirty="0">
                        <a:solidFill>
                          <a:schemeClr val="tx1"/>
                        </a:solidFill>
                        <a:latin typeface="Nexa Bold" panose="0200000000000000000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1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SALA: 120B</a:t>
                      </a: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defRPr/>
                      </a:pPr>
                      <a:r>
                        <a:rPr lang="pt-BR" sz="1200" b="1" dirty="0">
                          <a:solidFill>
                            <a:schemeClr val="tx1"/>
                          </a:solidFill>
                          <a:latin typeface="Nexa Bold" panose="02000000000000000000"/>
                        </a:rPr>
                        <a:t>CLÍNICA ODONTOPEDIATRIA (</a:t>
                      </a:r>
                      <a:r>
                        <a:rPr lang="pt-BR" sz="1200" b="1" dirty="0" err="1">
                          <a:solidFill>
                            <a:schemeClr val="tx1"/>
                          </a:solidFill>
                          <a:latin typeface="Nexa Bold" panose="02000000000000000000"/>
                        </a:rPr>
                        <a:t>P</a:t>
                      </a:r>
                      <a:r>
                        <a:rPr lang="pt-BR" sz="1200" b="1" dirty="0">
                          <a:solidFill>
                            <a:schemeClr val="tx1"/>
                          </a:solidFill>
                          <a:latin typeface="Nexa Bold" panose="02000000000000000000"/>
                        </a:rPr>
                        <a:t>)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>
                          <a:solidFill>
                            <a:schemeClr val="tx1"/>
                          </a:solidFill>
                          <a:latin typeface="Nexa Bold" panose="02000000000000000000"/>
                        </a:rPr>
                        <a:t>Prof. Fernando Henrique Oliveira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1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SALA: 120B</a:t>
                      </a:r>
                    </a:p>
                  </a:txBody>
                  <a:tcPr marL="44073" marR="44073" marT="0" marB="0" anchor="ctr"/>
                </a:tc>
                <a:extLst>
                  <a:ext uri="{0D108BD9-81ED-4DB2-BD59-A6C34878D82A}">
                    <a16:rowId xmlns:a16="http://schemas.microsoft.com/office/drawing/2014/main" val="36431163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134006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>
            <a:extLst>
              <a:ext uri="{FF2B5EF4-FFF2-40B4-BE49-F238E27FC236}">
                <a16:creationId xmlns:a16="http://schemas.microsoft.com/office/drawing/2014/main" id="{BA26B0C2-2951-48DA-B15C-EAB7832CEB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80501" y="290985"/>
            <a:ext cx="7675606" cy="1325563"/>
          </a:xfrm>
        </p:spPr>
        <p:txBody>
          <a:bodyPr>
            <a:normAutofit fontScale="90000"/>
          </a:bodyPr>
          <a:lstStyle/>
          <a:p>
            <a:pPr algn="ctr">
              <a:spcBef>
                <a:spcPts val="0"/>
              </a:spcBef>
              <a:defRPr/>
            </a:pPr>
            <a:r>
              <a:rPr lang="pt-BR" sz="3100" b="1" dirty="0">
                <a:solidFill>
                  <a:srgbClr val="2E2B71"/>
                </a:solidFill>
                <a:latin typeface="+mn-lt"/>
              </a:rPr>
              <a:t>HORÁRIOS 2023/2 – CURSO ODONTOLOGIA</a:t>
            </a:r>
            <a:br>
              <a:rPr lang="pt-BR" sz="3100" b="1" cap="all" dirty="0">
                <a:solidFill>
                  <a:srgbClr val="2E2B71"/>
                </a:solidFill>
                <a:latin typeface="+mn-lt"/>
              </a:rPr>
            </a:br>
            <a:r>
              <a:rPr lang="pt-BR" sz="3100" b="1" cap="all" dirty="0">
                <a:solidFill>
                  <a:srgbClr val="2E2B71"/>
                </a:solidFill>
                <a:latin typeface="+mn-lt"/>
              </a:rPr>
              <a:t>OITAVO PERÍODO – NOITE</a:t>
            </a:r>
            <a:br>
              <a:rPr lang="pt-BR" sz="3100" b="1" cap="all" dirty="0">
                <a:solidFill>
                  <a:srgbClr val="2E2B71"/>
                </a:solidFill>
                <a:latin typeface="+mn-lt"/>
              </a:rPr>
            </a:br>
            <a:r>
              <a:rPr lang="pt-BR" sz="3100" b="1" cap="all" dirty="0">
                <a:solidFill>
                  <a:srgbClr val="2E2B71"/>
                </a:solidFill>
                <a:latin typeface="+mn-lt"/>
              </a:rPr>
              <a:t>TURMA: 554bN1</a:t>
            </a:r>
            <a:br>
              <a:rPr lang="pt-BR" sz="3200" b="1" dirty="0">
                <a:solidFill>
                  <a:schemeClr val="tx2">
                    <a:lumMod val="75000"/>
                  </a:schemeClr>
                </a:solidFill>
              </a:rPr>
            </a:br>
            <a:endParaRPr lang="pt-BR" sz="3000" dirty="0"/>
          </a:p>
        </p:txBody>
      </p:sp>
      <p:graphicFrame>
        <p:nvGraphicFramePr>
          <p:cNvPr id="2" name="Espaço Reservado para Conteúdo 6">
            <a:extLst>
              <a:ext uri="{FF2B5EF4-FFF2-40B4-BE49-F238E27FC236}">
                <a16:creationId xmlns:a16="http://schemas.microsoft.com/office/drawing/2014/main" id="{03FB56EB-F7F5-1BDF-75BB-3850749053E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00060238"/>
              </p:ext>
            </p:extLst>
          </p:nvPr>
        </p:nvGraphicFramePr>
        <p:xfrm>
          <a:off x="427704" y="1616548"/>
          <a:ext cx="11254780" cy="4568522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6295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998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85057">
                  <a:extLst>
                    <a:ext uri="{9D8B030D-6E8A-4147-A177-3AD203B41FA5}">
                      <a16:colId xmlns:a16="http://schemas.microsoft.com/office/drawing/2014/main" val="2368940982"/>
                    </a:ext>
                  </a:extLst>
                </a:gridCol>
                <a:gridCol w="2271250">
                  <a:extLst>
                    <a:ext uri="{9D8B030D-6E8A-4147-A177-3AD203B41FA5}">
                      <a16:colId xmlns:a16="http://schemas.microsoft.com/office/drawing/2014/main" val="3338246756"/>
                    </a:ext>
                  </a:extLst>
                </a:gridCol>
                <a:gridCol w="1648958">
                  <a:extLst>
                    <a:ext uri="{9D8B030D-6E8A-4147-A177-3AD203B41FA5}">
                      <a16:colId xmlns:a16="http://schemas.microsoft.com/office/drawing/2014/main" val="4058465427"/>
                    </a:ext>
                  </a:extLst>
                </a:gridCol>
                <a:gridCol w="2320120">
                  <a:extLst>
                    <a:ext uri="{9D8B030D-6E8A-4147-A177-3AD203B41FA5}">
                      <a16:colId xmlns:a16="http://schemas.microsoft.com/office/drawing/2014/main" val="790775962"/>
                    </a:ext>
                  </a:extLst>
                </a:gridCol>
              </a:tblGrid>
              <a:tr h="30448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500" b="1" dirty="0">
                          <a:effectLst/>
                        </a:rPr>
                        <a:t> </a:t>
                      </a:r>
                      <a:endParaRPr lang="pt-BR" sz="1500" b="1" dirty="0">
                        <a:solidFill>
                          <a:schemeClr val="bg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</a:endParaRPr>
                    </a:p>
                  </a:txBody>
                  <a:tcPr marL="44073" marR="4407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500" b="1" dirty="0">
                          <a:effectLst/>
                        </a:rPr>
                        <a:t>Segunda-feira</a:t>
                      </a:r>
                      <a:endParaRPr lang="pt-BR" sz="1500" b="1" dirty="0">
                        <a:solidFill>
                          <a:schemeClr val="bg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</a:endParaRPr>
                    </a:p>
                  </a:txBody>
                  <a:tcPr marL="44073" marR="4407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500" b="1">
                          <a:effectLst/>
                        </a:rPr>
                        <a:t>Terça-feira</a:t>
                      </a:r>
                      <a:endParaRPr lang="pt-BR" sz="1500" b="1" dirty="0">
                        <a:solidFill>
                          <a:schemeClr val="bg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</a:endParaRPr>
                    </a:p>
                  </a:txBody>
                  <a:tcPr marL="44073" marR="4407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500" b="1">
                          <a:effectLst/>
                        </a:rPr>
                        <a:t>Quarta-feira</a:t>
                      </a:r>
                      <a:endParaRPr lang="pt-BR" sz="1500" b="1" dirty="0">
                        <a:solidFill>
                          <a:schemeClr val="bg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</a:endParaRPr>
                    </a:p>
                  </a:txBody>
                  <a:tcPr marL="44073" marR="4407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500" b="1">
                          <a:effectLst/>
                        </a:rPr>
                        <a:t>Quinta-feira</a:t>
                      </a:r>
                      <a:endParaRPr lang="pt-BR" sz="1500" b="1" dirty="0">
                        <a:solidFill>
                          <a:schemeClr val="bg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</a:endParaRPr>
                    </a:p>
                  </a:txBody>
                  <a:tcPr marL="44073" marR="4407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500" b="1">
                          <a:effectLst/>
                        </a:rPr>
                        <a:t>Sexta-feira</a:t>
                      </a:r>
                      <a:endParaRPr lang="pt-BR" sz="1500" b="1" dirty="0">
                        <a:solidFill>
                          <a:schemeClr val="bg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</a:endParaRPr>
                    </a:p>
                  </a:txBody>
                  <a:tcPr marL="44073" marR="44073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008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5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15:00-18:30</a:t>
                      </a: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PRÓTESE FIXA (PB)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Prof. </a:t>
                      </a:r>
                      <a:r>
                        <a:rPr lang="pt-BR" sz="1200" b="0" kern="1200" dirty="0" err="1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Eryksson</a:t>
                      </a: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 Souza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1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SALA: 120B</a:t>
                      </a: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____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200" b="0" kern="1200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____</a:t>
                      </a: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ESTÁGIO CLÍNICA INTEGRADA </a:t>
                      </a:r>
                      <a:r>
                        <a:rPr lang="pt-BR" sz="1200" b="1" kern="1200" dirty="0" err="1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I</a:t>
                      </a:r>
                      <a:r>
                        <a:rPr lang="pt-BR" sz="1200" b="1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 (</a:t>
                      </a:r>
                      <a:r>
                        <a:rPr lang="pt-BR" sz="1200" b="1" kern="1200" dirty="0" err="1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P</a:t>
                      </a:r>
                      <a:r>
                        <a:rPr lang="pt-BR" sz="1200" b="1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)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Profa. </a:t>
                      </a:r>
                      <a:r>
                        <a:rPr lang="pt-BR" sz="1200" dirty="0">
                          <a:solidFill>
                            <a:schemeClr val="tx1"/>
                          </a:solidFill>
                          <a:latin typeface="Nexa Bold" panose="02000000000000000000"/>
                        </a:rPr>
                        <a:t>Camila </a:t>
                      </a:r>
                      <a:r>
                        <a:rPr lang="pt-BR" sz="1200" dirty="0" err="1">
                          <a:solidFill>
                            <a:schemeClr val="tx1"/>
                          </a:solidFill>
                          <a:latin typeface="Nexa Bold" panose="02000000000000000000"/>
                        </a:rPr>
                        <a:t>Caneschi</a:t>
                      </a:r>
                      <a:endParaRPr lang="pt-BR" sz="1200" dirty="0">
                        <a:solidFill>
                          <a:schemeClr val="tx1"/>
                        </a:solidFill>
                        <a:latin typeface="Nexa Bold" panose="0200000000000000000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1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SALA:102B</a:t>
                      </a: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kern="120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____</a:t>
                      </a:r>
                      <a:endParaRPr lang="pt-BR" sz="1200" kern="1200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44073" marR="44073" marT="0" marB="0"/>
                </a:tc>
                <a:extLst>
                  <a:ext uri="{0D108BD9-81ED-4DB2-BD59-A6C34878D82A}">
                    <a16:rowId xmlns:a16="http://schemas.microsoft.com/office/drawing/2014/main" val="1004551401"/>
                  </a:ext>
                </a:extLst>
              </a:tr>
              <a:tr h="53008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5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18:10</a:t>
                      </a: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____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pt-BR" sz="1200" b="0" kern="1200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____</a:t>
                      </a:r>
                      <a:endParaRPr lang="pt-BR" sz="1200" b="0" kern="1200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ESTÁGIO SUPERVISIONADO IV (</a:t>
                      </a:r>
                      <a:r>
                        <a:rPr lang="pt-BR" sz="1200" b="1" kern="1200" dirty="0" err="1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T</a:t>
                      </a:r>
                      <a:r>
                        <a:rPr lang="pt-BR" sz="1200" b="1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)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Prof. Bruno Bahia Lopes</a:t>
                      </a:r>
                      <a:endParaRPr lang="pt-BR" sz="1200" dirty="0">
                        <a:solidFill>
                          <a:schemeClr val="tx1"/>
                        </a:solidFill>
                        <a:latin typeface="Nexa Bold" panose="0200000000000000000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1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SALA:102B</a:t>
                      </a: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____</a:t>
                      </a:r>
                      <a:endParaRPr lang="pt-BR" sz="1200" b="0" kern="1200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defRPr/>
                      </a:pPr>
                      <a:endParaRPr lang="pt-BR" sz="1200" kern="120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kern="120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____</a:t>
                      </a:r>
                      <a:endParaRPr lang="pt-BR" sz="1200" b="0" kern="1200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44073" marR="44073" marT="0" marB="0"/>
                </a:tc>
                <a:extLst>
                  <a:ext uri="{0D108BD9-81ED-4DB2-BD59-A6C34878D82A}">
                    <a16:rowId xmlns:a16="http://schemas.microsoft.com/office/drawing/2014/main" val="3249762534"/>
                  </a:ext>
                </a:extLst>
              </a:tr>
              <a:tr h="23275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500" b="1" dirty="0">
                          <a:solidFill>
                            <a:schemeClr val="tx1"/>
                          </a:solidFill>
                          <a:effectLst/>
                        </a:rPr>
                        <a:t>19:00</a:t>
                      </a:r>
                      <a:endParaRPr lang="pt-BR" sz="1500" b="1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</a:endParaRPr>
                    </a:p>
                  </a:txBody>
                  <a:tcPr marL="44073" marR="44073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PRÓTESE FIXA (</a:t>
                      </a:r>
                      <a:r>
                        <a:rPr lang="pt-BR" sz="1200" b="1" kern="1200" dirty="0" err="1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T</a:t>
                      </a:r>
                      <a:r>
                        <a:rPr lang="pt-BR" sz="1200" b="1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)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Prof. </a:t>
                      </a:r>
                      <a:r>
                        <a:rPr lang="pt-BR" sz="1200" b="0" kern="1200" dirty="0" err="1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Eryksson</a:t>
                      </a: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 Souza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1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SALA: 120B</a:t>
                      </a:r>
                    </a:p>
                  </a:txBody>
                  <a:tcPr marL="44073" marR="44073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ESTÁGIO CLÍNICA INTEGRADA </a:t>
                      </a:r>
                      <a:r>
                        <a:rPr lang="pt-BR" sz="1200" b="1" kern="1200" dirty="0" err="1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I</a:t>
                      </a:r>
                      <a:r>
                        <a:rPr lang="pt-BR" sz="1200" b="1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 (</a:t>
                      </a:r>
                      <a:r>
                        <a:rPr lang="pt-BR" sz="1200" b="1" kern="1200" dirty="0" err="1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T</a:t>
                      </a:r>
                      <a:r>
                        <a:rPr lang="pt-BR" sz="1200" b="1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)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Profa.  </a:t>
                      </a:r>
                      <a:r>
                        <a:rPr lang="pt-BR" sz="1200" b="0" kern="1200" dirty="0" err="1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Lays</a:t>
                      </a: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 </a:t>
                      </a:r>
                      <a:r>
                        <a:rPr lang="pt-BR" sz="1200" b="0" kern="1200" dirty="0" err="1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Renhe</a:t>
                      </a: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 </a:t>
                      </a:r>
                      <a:r>
                        <a:rPr lang="pt-BR" sz="1200" b="0" kern="1200" dirty="0" err="1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Bugança</a:t>
                      </a:r>
                      <a:endParaRPr lang="pt-BR" sz="1200" b="0" kern="1200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  <a:cs typeface="+mn-cs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1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SALA:102B</a:t>
                      </a:r>
                    </a:p>
                  </a:txBody>
                  <a:tcPr marL="44073" marR="44073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ESTÁGIO CLÍNICA INTEGRADA </a:t>
                      </a:r>
                      <a:r>
                        <a:rPr lang="pt-BR" sz="1200" b="1" kern="1200" dirty="0" err="1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I</a:t>
                      </a:r>
                      <a:r>
                        <a:rPr lang="pt-BR" sz="1200" b="1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 (</a:t>
                      </a:r>
                      <a:r>
                        <a:rPr lang="pt-BR" sz="1200" b="1" kern="1200" dirty="0" err="1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P</a:t>
                      </a:r>
                      <a:r>
                        <a:rPr lang="pt-BR" sz="1200" b="1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)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Profa. Caroline Santa Rosa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1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SALA:102B</a:t>
                      </a:r>
                    </a:p>
                  </a:txBody>
                  <a:tcPr marL="44073" marR="44073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____</a:t>
                      </a:r>
                      <a:endParaRPr lang="pt-BR" sz="1200" b="0" kern="1200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200" b="0" kern="1200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44073" marR="44073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ORTODONTIA (</a:t>
                      </a:r>
                      <a:r>
                        <a:rPr lang="pt-BR" sz="1200" b="1" kern="1200" dirty="0" err="1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T</a:t>
                      </a:r>
                      <a:r>
                        <a:rPr lang="pt-BR" sz="1200" b="1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)</a:t>
                      </a:r>
                    </a:p>
                    <a:p>
                      <a:pPr algn="ctr">
                        <a:spcBef>
                          <a:spcPts val="0"/>
                        </a:spcBef>
                        <a:defRPr/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Prof. </a:t>
                      </a:r>
                      <a:r>
                        <a:rPr lang="pt-BR" sz="1200" dirty="0">
                          <a:solidFill>
                            <a:schemeClr val="tx1"/>
                          </a:solidFill>
                          <a:latin typeface="Nexa Bold" panose="02000000000000000000"/>
                        </a:rPr>
                        <a:t>Cláudio Renato Vieira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1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SALA:103A</a:t>
                      </a:r>
                    </a:p>
                  </a:txBody>
                  <a:tcPr marL="44073" marR="44073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010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5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500" b="1" dirty="0">
                          <a:solidFill>
                            <a:schemeClr val="tx1"/>
                          </a:solidFill>
                          <a:effectLst/>
                        </a:rPr>
                        <a:t>19:50</a:t>
                      </a:r>
                      <a:endParaRPr lang="pt-BR" sz="1500" b="1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pt-BR" sz="1500" b="1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</a:endParaRPr>
                    </a:p>
                  </a:txBody>
                  <a:tcPr marL="44073" marR="44073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PRÓTESE FIXA (</a:t>
                      </a:r>
                      <a:r>
                        <a:rPr lang="pt-BR" sz="1200" b="1" kern="1200" dirty="0" err="1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T</a:t>
                      </a:r>
                      <a:r>
                        <a:rPr lang="pt-BR" sz="1200" b="1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)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Prof. </a:t>
                      </a:r>
                      <a:r>
                        <a:rPr lang="pt-BR" sz="1200" b="0" kern="1200" dirty="0" err="1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Eryksson</a:t>
                      </a: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 Souza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1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SALA: 120B</a:t>
                      </a:r>
                    </a:p>
                  </a:txBody>
                  <a:tcPr marL="44073" marR="44073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ESTÁGIO CLÍNICA INTEGRADA </a:t>
                      </a:r>
                      <a:r>
                        <a:rPr lang="pt-BR" sz="1200" b="1" kern="1200" dirty="0" err="1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I</a:t>
                      </a:r>
                      <a:r>
                        <a:rPr lang="pt-BR" sz="1200" b="1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 (</a:t>
                      </a:r>
                      <a:r>
                        <a:rPr lang="pt-BR" sz="1200" b="1" kern="1200" dirty="0" err="1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T</a:t>
                      </a:r>
                      <a:r>
                        <a:rPr lang="pt-BR" sz="1200" b="1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)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Profa.  </a:t>
                      </a:r>
                      <a:r>
                        <a:rPr lang="pt-BR" sz="1200" b="0" kern="1200" dirty="0" err="1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Lays</a:t>
                      </a: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 </a:t>
                      </a:r>
                      <a:r>
                        <a:rPr lang="pt-BR" sz="1200" b="0" kern="1200" dirty="0" err="1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Renhe</a:t>
                      </a: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 </a:t>
                      </a:r>
                      <a:r>
                        <a:rPr lang="pt-BR" sz="1200" b="0" kern="1200" dirty="0" err="1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Bugança</a:t>
                      </a:r>
                      <a:endParaRPr lang="pt-BR" sz="1200" b="0" kern="1200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  <a:cs typeface="+mn-cs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1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SALA:102B</a:t>
                      </a:r>
                    </a:p>
                  </a:txBody>
                  <a:tcPr marL="44073" marR="44073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ESTÁGIO CLÍNICA INTEGRADA </a:t>
                      </a:r>
                      <a:r>
                        <a:rPr lang="pt-BR" sz="1200" b="1" kern="1200" dirty="0" err="1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I</a:t>
                      </a:r>
                      <a:r>
                        <a:rPr lang="pt-BR" sz="1200" b="1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 (</a:t>
                      </a:r>
                      <a:r>
                        <a:rPr lang="pt-BR" sz="1200" b="1" kern="1200" dirty="0" err="1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P</a:t>
                      </a:r>
                      <a:r>
                        <a:rPr lang="pt-BR" sz="1200" b="1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)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Profa. Caroline Santa Rosa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1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SALA:102B</a:t>
                      </a:r>
                    </a:p>
                  </a:txBody>
                  <a:tcPr marL="44073" marR="44073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____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200" b="0" kern="1200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44073" marR="44073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ORTODONTIA (</a:t>
                      </a:r>
                      <a:r>
                        <a:rPr lang="pt-BR" sz="1200" b="1" kern="1200" dirty="0" err="1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T</a:t>
                      </a:r>
                      <a:r>
                        <a:rPr lang="pt-BR" sz="1200" b="1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)</a:t>
                      </a:r>
                    </a:p>
                    <a:p>
                      <a:pPr algn="ctr">
                        <a:spcBef>
                          <a:spcPts val="0"/>
                        </a:spcBef>
                        <a:defRPr/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Prof. </a:t>
                      </a:r>
                      <a:r>
                        <a:rPr lang="pt-BR" sz="1200" dirty="0">
                          <a:solidFill>
                            <a:schemeClr val="tx1"/>
                          </a:solidFill>
                          <a:latin typeface="Nexa Bold" panose="02000000000000000000"/>
                        </a:rPr>
                        <a:t>Cláudio Renato Vieira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1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SALA:103A</a:t>
                      </a:r>
                    </a:p>
                  </a:txBody>
                  <a:tcPr marL="44073" marR="44073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708042456"/>
                  </a:ext>
                </a:extLst>
              </a:tr>
              <a:tr h="331304">
                <a:tc>
                  <a:txBody>
                    <a:bodyPr/>
                    <a:lstStyle/>
                    <a:p>
                      <a:pPr algn="ctr"/>
                      <a:r>
                        <a:rPr lang="pt-BR" sz="1500" b="1" dirty="0">
                          <a:solidFill>
                            <a:schemeClr val="tx1"/>
                          </a:solidFill>
                          <a:effectLst/>
                        </a:rPr>
                        <a:t>20:40</a:t>
                      </a:r>
                      <a:endParaRPr lang="pt-BR" sz="1500" b="1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</a:endParaRPr>
                    </a:p>
                  </a:txBody>
                  <a:tcPr marL="44073" marR="44073" marT="0" marB="0" anchor="ctr"/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b="1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</a:rPr>
                        <a:t>INTERVALO</a:t>
                      </a:r>
                    </a:p>
                  </a:txBody>
                  <a:tcPr marL="44073" marR="44073" marT="0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3233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500" b="1" dirty="0">
                          <a:solidFill>
                            <a:schemeClr val="tx1"/>
                          </a:solidFill>
                          <a:effectLst/>
                        </a:rPr>
                        <a:t>21:00</a:t>
                      </a:r>
                      <a:endParaRPr lang="pt-BR" sz="1500" b="1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</a:endParaRP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PRÓTESE FIXA (PA)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Prof. </a:t>
                      </a:r>
                      <a:r>
                        <a:rPr lang="pt-BR" sz="1200" b="0" kern="1200" dirty="0" err="1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Eryksson</a:t>
                      </a: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 Souza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1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SALA: 120B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Clínica Escola Odont.</a:t>
                      </a:r>
                      <a:endParaRPr lang="pt-BR" sz="1200" b="0" kern="1200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____</a:t>
                      </a: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ESTÁGIO CLÍNICA INTEGRADA </a:t>
                      </a:r>
                      <a:r>
                        <a:rPr lang="pt-BR" sz="1200" b="1" kern="1200" dirty="0" err="1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I</a:t>
                      </a:r>
                      <a:r>
                        <a:rPr lang="pt-BR" sz="1200" b="1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 (</a:t>
                      </a:r>
                      <a:r>
                        <a:rPr lang="pt-BR" sz="1200" b="1" kern="1200" dirty="0" err="1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P</a:t>
                      </a:r>
                      <a:r>
                        <a:rPr lang="pt-BR" sz="1200" b="1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)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Profa. Caroline Santa Rosa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1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SALA:102B</a:t>
                      </a: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____</a:t>
                      </a:r>
                      <a:endParaRPr lang="pt-BR" sz="1200" b="0" kern="1200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200" b="0" kern="1200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ODONTOLOGIA HOSPITALAR (T)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Prof. A CONTRATAR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1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SALA:103A</a:t>
                      </a:r>
                    </a:p>
                  </a:txBody>
                  <a:tcPr marL="44073" marR="44073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106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5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500" b="1" dirty="0">
                          <a:solidFill>
                            <a:schemeClr val="tx1"/>
                          </a:solidFill>
                          <a:effectLst/>
                        </a:rPr>
                        <a:t>21:50</a:t>
                      </a:r>
                      <a:endParaRPr lang="pt-BR" sz="1500" b="1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pt-BR" sz="1500" b="1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</a:endParaRP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PRÓTESE FIXA (PA)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Prof. </a:t>
                      </a:r>
                      <a:r>
                        <a:rPr lang="pt-BR" sz="1200" b="0" kern="1200" dirty="0" err="1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Eryksson</a:t>
                      </a: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 Souza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1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SALA: 120B</a:t>
                      </a: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____</a:t>
                      </a: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ESTÁGIO CLÍNICA INTEGRADA </a:t>
                      </a:r>
                      <a:r>
                        <a:rPr lang="pt-BR" sz="1200" b="1" kern="1200" dirty="0" err="1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I</a:t>
                      </a:r>
                      <a:r>
                        <a:rPr lang="pt-BR" sz="1200" b="1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 (</a:t>
                      </a:r>
                      <a:r>
                        <a:rPr lang="pt-BR" sz="1200" b="1" kern="1200" dirty="0" err="1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P</a:t>
                      </a:r>
                      <a:r>
                        <a:rPr lang="pt-BR" sz="1200" b="1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)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Profa. Caroline Santa Rosa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1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SALA:102B</a:t>
                      </a: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____</a:t>
                      </a:r>
                      <a:endParaRPr lang="pt-BR" sz="1200" b="0" kern="1200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  <a:cs typeface="+mn-cs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pt-BR" sz="1200" b="0" kern="1200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ODONTOLOGIA HOSPITALAR (</a:t>
                      </a:r>
                      <a:r>
                        <a:rPr lang="pt-BR" sz="1200" b="1" kern="1200" dirty="0" err="1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T</a:t>
                      </a:r>
                      <a:r>
                        <a:rPr lang="pt-BR" sz="1200" b="1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)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Prof. A CONTRATAR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1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SALA:103A</a:t>
                      </a:r>
                    </a:p>
                  </a:txBody>
                  <a:tcPr marL="44073" marR="44073" marT="0" marB="0" anchor="ctr"/>
                </a:tc>
                <a:extLst>
                  <a:ext uri="{0D108BD9-81ED-4DB2-BD59-A6C34878D82A}">
                    <a16:rowId xmlns:a16="http://schemas.microsoft.com/office/drawing/2014/main" val="36431163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304369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>
            <a:extLst>
              <a:ext uri="{FF2B5EF4-FFF2-40B4-BE49-F238E27FC236}">
                <a16:creationId xmlns:a16="http://schemas.microsoft.com/office/drawing/2014/main" id="{BA26B0C2-2951-48DA-B15C-EAB7832CEB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80501" y="290985"/>
            <a:ext cx="7675606" cy="1325563"/>
          </a:xfrm>
        </p:spPr>
        <p:txBody>
          <a:bodyPr>
            <a:normAutofit fontScale="90000"/>
          </a:bodyPr>
          <a:lstStyle/>
          <a:p>
            <a:pPr algn="ctr">
              <a:spcBef>
                <a:spcPts val="0"/>
              </a:spcBef>
              <a:defRPr/>
            </a:pPr>
            <a:r>
              <a:rPr lang="pt-BR" sz="3100" b="1" dirty="0">
                <a:solidFill>
                  <a:srgbClr val="2E2B71"/>
                </a:solidFill>
                <a:latin typeface="+mn-lt"/>
              </a:rPr>
              <a:t>HORÁRIOS 2023/2 – CURSO ODONTOLOGIA</a:t>
            </a:r>
            <a:br>
              <a:rPr lang="pt-BR" sz="3100" b="1" cap="all" dirty="0">
                <a:solidFill>
                  <a:srgbClr val="2E2B71"/>
                </a:solidFill>
                <a:latin typeface="+mn-lt"/>
              </a:rPr>
            </a:br>
            <a:r>
              <a:rPr lang="pt-BR" sz="3100" b="1" cap="all" dirty="0">
                <a:solidFill>
                  <a:srgbClr val="2E2B71"/>
                </a:solidFill>
                <a:latin typeface="+mn-lt"/>
              </a:rPr>
              <a:t>NONO PERÍODO – NOITE</a:t>
            </a:r>
            <a:br>
              <a:rPr lang="pt-BR" sz="3100" b="1" cap="all" dirty="0">
                <a:solidFill>
                  <a:srgbClr val="2E2B71"/>
                </a:solidFill>
                <a:latin typeface="+mn-lt"/>
              </a:rPr>
            </a:br>
            <a:r>
              <a:rPr lang="pt-BR" sz="3100" b="1" cap="all" dirty="0">
                <a:solidFill>
                  <a:srgbClr val="2E2B71"/>
                </a:solidFill>
                <a:latin typeface="+mn-lt"/>
              </a:rPr>
              <a:t>TURMA: 555AN1</a:t>
            </a:r>
            <a:br>
              <a:rPr lang="pt-BR" sz="3200" b="1" dirty="0">
                <a:solidFill>
                  <a:schemeClr val="tx2">
                    <a:lumMod val="75000"/>
                  </a:schemeClr>
                </a:solidFill>
              </a:rPr>
            </a:br>
            <a:endParaRPr lang="pt-BR" sz="3000" dirty="0"/>
          </a:p>
        </p:txBody>
      </p:sp>
      <p:graphicFrame>
        <p:nvGraphicFramePr>
          <p:cNvPr id="2" name="Espaço Reservado para Conteúdo 6">
            <a:extLst>
              <a:ext uri="{FF2B5EF4-FFF2-40B4-BE49-F238E27FC236}">
                <a16:creationId xmlns:a16="http://schemas.microsoft.com/office/drawing/2014/main" id="{03FB56EB-F7F5-1BDF-75BB-3850749053E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02832381"/>
              </p:ext>
            </p:extLst>
          </p:nvPr>
        </p:nvGraphicFramePr>
        <p:xfrm>
          <a:off x="435915" y="1560659"/>
          <a:ext cx="11521623" cy="4644821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6295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906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29193">
                  <a:extLst>
                    <a:ext uri="{9D8B030D-6E8A-4147-A177-3AD203B41FA5}">
                      <a16:colId xmlns:a16="http://schemas.microsoft.com/office/drawing/2014/main" val="1475825161"/>
                    </a:ext>
                  </a:extLst>
                </a:gridCol>
                <a:gridCol w="2461847">
                  <a:extLst>
                    <a:ext uri="{9D8B030D-6E8A-4147-A177-3AD203B41FA5}">
                      <a16:colId xmlns:a16="http://schemas.microsoft.com/office/drawing/2014/main" val="1064692662"/>
                    </a:ext>
                  </a:extLst>
                </a:gridCol>
                <a:gridCol w="1863969">
                  <a:extLst>
                    <a:ext uri="{9D8B030D-6E8A-4147-A177-3AD203B41FA5}">
                      <a16:colId xmlns:a16="http://schemas.microsoft.com/office/drawing/2014/main" val="771727775"/>
                    </a:ext>
                  </a:extLst>
                </a:gridCol>
                <a:gridCol w="1846384">
                  <a:extLst>
                    <a:ext uri="{9D8B030D-6E8A-4147-A177-3AD203B41FA5}">
                      <a16:colId xmlns:a16="http://schemas.microsoft.com/office/drawing/2014/main" val="2829134774"/>
                    </a:ext>
                  </a:extLst>
                </a:gridCol>
              </a:tblGrid>
              <a:tr h="30448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500" b="1" dirty="0">
                          <a:effectLst/>
                        </a:rPr>
                        <a:t> </a:t>
                      </a:r>
                      <a:endParaRPr lang="pt-BR" sz="1500" b="1" dirty="0">
                        <a:solidFill>
                          <a:schemeClr val="bg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</a:endParaRPr>
                    </a:p>
                  </a:txBody>
                  <a:tcPr marL="44073" marR="4407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500" b="1" dirty="0">
                          <a:effectLst/>
                        </a:rPr>
                        <a:t>Segunda-feira</a:t>
                      </a:r>
                      <a:endParaRPr lang="pt-BR" sz="1500" b="1" dirty="0">
                        <a:solidFill>
                          <a:schemeClr val="bg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</a:endParaRPr>
                    </a:p>
                  </a:txBody>
                  <a:tcPr marL="44073" marR="4407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500" b="1">
                          <a:effectLst/>
                        </a:rPr>
                        <a:t>Terça-feira</a:t>
                      </a:r>
                      <a:endParaRPr lang="pt-BR" sz="1500" b="1" dirty="0">
                        <a:solidFill>
                          <a:schemeClr val="bg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</a:endParaRPr>
                    </a:p>
                  </a:txBody>
                  <a:tcPr marL="44073" marR="4407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500" b="1">
                          <a:effectLst/>
                        </a:rPr>
                        <a:t>Quarta-feira</a:t>
                      </a:r>
                      <a:endParaRPr lang="pt-BR" sz="1500" b="1" dirty="0">
                        <a:solidFill>
                          <a:schemeClr val="bg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</a:endParaRPr>
                    </a:p>
                  </a:txBody>
                  <a:tcPr marL="44073" marR="4407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500" b="1">
                          <a:effectLst/>
                        </a:rPr>
                        <a:t>Quinta-feira</a:t>
                      </a:r>
                      <a:endParaRPr lang="pt-BR" sz="1500" b="1" dirty="0">
                        <a:solidFill>
                          <a:schemeClr val="bg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</a:endParaRPr>
                    </a:p>
                  </a:txBody>
                  <a:tcPr marL="44073" marR="4407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500" b="1">
                          <a:effectLst/>
                        </a:rPr>
                        <a:t>Sexta-feira</a:t>
                      </a:r>
                      <a:endParaRPr lang="pt-BR" sz="1500" b="1" dirty="0">
                        <a:solidFill>
                          <a:schemeClr val="bg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</a:endParaRPr>
                    </a:p>
                  </a:txBody>
                  <a:tcPr marL="44073" marR="44073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349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5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15:00-18:30</a:t>
                      </a: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____</a:t>
                      </a:r>
                      <a:endParaRPr lang="pt-BR" sz="1200" b="0" kern="1200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200" b="0" kern="1200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kern="120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____</a:t>
                      </a:r>
                      <a:endParaRPr lang="pt-BR" sz="1200" b="0" kern="1200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kern="120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____</a:t>
                      </a:r>
                      <a:endParaRPr lang="pt-BR" sz="1200" b="0" kern="1200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kern="120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____</a:t>
                      </a:r>
                      <a:endParaRPr lang="pt-BR" sz="1200" b="0" kern="1200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kern="120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____</a:t>
                      </a:r>
                      <a:endParaRPr lang="pt-BR" sz="1200" b="0" kern="1200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44073" marR="44073" marT="0" marB="0"/>
                </a:tc>
                <a:extLst>
                  <a:ext uri="{0D108BD9-81ED-4DB2-BD59-A6C34878D82A}">
                    <a16:rowId xmlns:a16="http://schemas.microsoft.com/office/drawing/2014/main" val="1004551401"/>
                  </a:ext>
                </a:extLst>
              </a:tr>
              <a:tr h="53008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5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18:10</a:t>
                      </a: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____</a:t>
                      </a:r>
                      <a:endParaRPr lang="pt-BR" sz="1200" b="0" kern="1200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200" b="0" kern="1200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kern="120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____</a:t>
                      </a:r>
                      <a:endParaRPr lang="pt-BR" sz="1200" b="0" kern="1200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ESTÁGIO SUPERVISIONADO IV (T)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Prof. Bruno Bahia Lopes</a:t>
                      </a:r>
                      <a:endParaRPr lang="pt-BR" sz="1200" dirty="0">
                        <a:solidFill>
                          <a:schemeClr val="tx1"/>
                        </a:solidFill>
                        <a:latin typeface="Nexa Bold" panose="0200000000000000000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1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SALA: 212B</a:t>
                      </a: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kern="120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____</a:t>
                      </a:r>
                      <a:endParaRPr lang="pt-BR" sz="1200" b="0" kern="1200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kern="120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____</a:t>
                      </a:r>
                      <a:endParaRPr lang="pt-BR" sz="1200" b="0" kern="1200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44073" marR="44073" marT="0" marB="0"/>
                </a:tc>
                <a:extLst>
                  <a:ext uri="{0D108BD9-81ED-4DB2-BD59-A6C34878D82A}">
                    <a16:rowId xmlns:a16="http://schemas.microsoft.com/office/drawing/2014/main" val="3249762534"/>
                  </a:ext>
                </a:extLst>
              </a:tr>
              <a:tr h="23488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500" b="1" dirty="0">
                          <a:solidFill>
                            <a:schemeClr val="tx1"/>
                          </a:solidFill>
                          <a:effectLst/>
                        </a:rPr>
                        <a:t>19:00</a:t>
                      </a:r>
                      <a:endParaRPr lang="pt-BR" sz="1500" b="1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</a:endParaRPr>
                    </a:p>
                  </a:txBody>
                  <a:tcPr marL="44073" marR="44073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ESTÁGIO CLÍNICA INTEGRADA II (P)</a:t>
                      </a:r>
                    </a:p>
                    <a:p>
                      <a:pPr algn="ctr">
                        <a:spcBef>
                          <a:spcPts val="0"/>
                        </a:spcBef>
                        <a:defRPr/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Prof. </a:t>
                      </a:r>
                      <a:r>
                        <a:rPr lang="pt-BR" sz="1200" dirty="0">
                          <a:solidFill>
                            <a:schemeClr val="tx1"/>
                          </a:solidFill>
                          <a:latin typeface="Nexa Bold" panose="02000000000000000000"/>
                        </a:rPr>
                        <a:t>Cláudio Renato Vieira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1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SALA: 212B</a:t>
                      </a:r>
                    </a:p>
                  </a:txBody>
                  <a:tcPr marL="44073" marR="44073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ESTÁGIO CLÍNICA INTEGRADA II (P)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Prof. Bruno Bahia Lopes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1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SALA: 212B</a:t>
                      </a:r>
                    </a:p>
                  </a:txBody>
                  <a:tcPr marL="44073" marR="44073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ESTÁGIO CLÍNICA INTEGRADA II (P)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Prof. </a:t>
                      </a:r>
                      <a:r>
                        <a:rPr lang="pt-BR" sz="1200" b="0" kern="1200" dirty="0" err="1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Eryksson</a:t>
                      </a: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 Souza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1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SALA: 212B</a:t>
                      </a:r>
                    </a:p>
                  </a:txBody>
                  <a:tcPr marL="44073" marR="44073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ESTÁGIO CLÍNICA INTEGRADA II (T)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Profa. Caroline Santa Rosa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1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SALA: 103A</a:t>
                      </a:r>
                    </a:p>
                  </a:txBody>
                  <a:tcPr marL="44073" marR="44073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ORTODONTIA (T)</a:t>
                      </a:r>
                    </a:p>
                    <a:p>
                      <a:pPr algn="ctr">
                        <a:spcBef>
                          <a:spcPts val="0"/>
                        </a:spcBef>
                        <a:defRPr/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Prof. </a:t>
                      </a:r>
                      <a:r>
                        <a:rPr lang="pt-BR" sz="1200" dirty="0">
                          <a:solidFill>
                            <a:schemeClr val="tx1"/>
                          </a:solidFill>
                          <a:latin typeface="Nexa Bold" panose="02000000000000000000"/>
                        </a:rPr>
                        <a:t>Cláudio Renato Vieira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1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SALA: 103A</a:t>
                      </a:r>
                    </a:p>
                  </a:txBody>
                  <a:tcPr marL="44073" marR="44073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010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5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500" b="1" dirty="0">
                          <a:solidFill>
                            <a:schemeClr val="tx1"/>
                          </a:solidFill>
                          <a:effectLst/>
                        </a:rPr>
                        <a:t>19:50</a:t>
                      </a:r>
                      <a:endParaRPr lang="pt-BR" sz="1500" b="1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pt-BR" sz="1500" b="1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</a:endParaRPr>
                    </a:p>
                  </a:txBody>
                  <a:tcPr marL="44073" marR="44073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ESTÁGIO CLÍNICA INTEGRADA II (</a:t>
                      </a:r>
                      <a:r>
                        <a:rPr lang="pt-BR" sz="1200" b="1" kern="1200" dirty="0" err="1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P</a:t>
                      </a:r>
                      <a:r>
                        <a:rPr lang="pt-BR" sz="1200" b="1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)</a:t>
                      </a:r>
                    </a:p>
                    <a:p>
                      <a:pPr algn="ctr">
                        <a:spcBef>
                          <a:spcPts val="0"/>
                        </a:spcBef>
                        <a:defRPr/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Prof. </a:t>
                      </a:r>
                      <a:r>
                        <a:rPr lang="pt-BR" sz="1200" dirty="0">
                          <a:solidFill>
                            <a:schemeClr val="tx1"/>
                          </a:solidFill>
                          <a:latin typeface="Nexa Bold" panose="02000000000000000000"/>
                        </a:rPr>
                        <a:t>Cláudio Renato Vieira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1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SALA: 212B</a:t>
                      </a:r>
                    </a:p>
                  </a:txBody>
                  <a:tcPr marL="44073" marR="44073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ESTÁGIO CLÍNICA INTEGRADA II (</a:t>
                      </a:r>
                      <a:r>
                        <a:rPr lang="pt-BR" sz="1200" b="1" kern="1200" dirty="0" err="1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P</a:t>
                      </a:r>
                      <a:r>
                        <a:rPr lang="pt-BR" sz="1200" b="1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)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Prof. Bruno Bahia Lopes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1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SALA: 212B</a:t>
                      </a:r>
                    </a:p>
                  </a:txBody>
                  <a:tcPr marL="44073" marR="44073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ESTÁGIO CLÍNICA INTEGRADA </a:t>
                      </a:r>
                      <a:r>
                        <a:rPr lang="pt-BR" sz="1200" b="1" kern="1200" dirty="0" err="1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I</a:t>
                      </a:r>
                      <a:r>
                        <a:rPr lang="pt-BR" sz="1200" b="1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 (</a:t>
                      </a:r>
                      <a:r>
                        <a:rPr lang="pt-BR" sz="1200" b="1" kern="1200" dirty="0" err="1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P</a:t>
                      </a:r>
                      <a:r>
                        <a:rPr lang="pt-BR" sz="1200" b="1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)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Prof. </a:t>
                      </a:r>
                      <a:r>
                        <a:rPr lang="pt-BR" sz="1200" b="0" kern="1200" dirty="0" err="1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Eryksson</a:t>
                      </a: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 Souza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1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SALA: 212B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 Clínica Escola Odont.</a:t>
                      </a:r>
                      <a:endParaRPr lang="pt-BR" sz="1200" b="0" kern="1200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44073" marR="44073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ESTÁGIO CLÍNICA INTEGRADA II (</a:t>
                      </a:r>
                      <a:r>
                        <a:rPr lang="pt-BR" sz="1200" b="1" kern="1200" dirty="0" err="1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T</a:t>
                      </a:r>
                      <a:r>
                        <a:rPr lang="pt-BR" sz="1200" b="1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)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Profa. Caroline Santa Rosa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1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SALA: 103A</a:t>
                      </a:r>
                    </a:p>
                  </a:txBody>
                  <a:tcPr marL="44073" marR="44073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ORTODONTIA (</a:t>
                      </a:r>
                      <a:r>
                        <a:rPr lang="pt-BR" sz="1200" b="1" kern="1200" dirty="0" err="1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T</a:t>
                      </a:r>
                      <a:r>
                        <a:rPr lang="pt-BR" sz="1200" b="1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)</a:t>
                      </a:r>
                    </a:p>
                    <a:p>
                      <a:pPr algn="ctr">
                        <a:spcBef>
                          <a:spcPts val="0"/>
                        </a:spcBef>
                        <a:defRPr/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Prof. </a:t>
                      </a:r>
                      <a:r>
                        <a:rPr lang="pt-BR" sz="1200" dirty="0">
                          <a:solidFill>
                            <a:schemeClr val="tx1"/>
                          </a:solidFill>
                          <a:latin typeface="Nexa Bold" panose="02000000000000000000"/>
                        </a:rPr>
                        <a:t>Cláudio Renato Vieira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1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SALA: 103A</a:t>
                      </a:r>
                    </a:p>
                  </a:txBody>
                  <a:tcPr marL="44073" marR="44073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708042456"/>
                  </a:ext>
                </a:extLst>
              </a:tr>
              <a:tr h="331304">
                <a:tc>
                  <a:txBody>
                    <a:bodyPr/>
                    <a:lstStyle/>
                    <a:p>
                      <a:pPr algn="ctr"/>
                      <a:r>
                        <a:rPr lang="pt-BR" sz="1500" b="1" dirty="0">
                          <a:solidFill>
                            <a:schemeClr val="tx1"/>
                          </a:solidFill>
                          <a:effectLst/>
                        </a:rPr>
                        <a:t>20:40</a:t>
                      </a:r>
                      <a:endParaRPr lang="pt-BR" sz="1500" b="1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</a:endParaRPr>
                    </a:p>
                  </a:txBody>
                  <a:tcPr marL="44073" marR="44073" marT="0" marB="0" anchor="ctr"/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b="1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</a:rPr>
                        <a:t>INTERVALO</a:t>
                      </a:r>
                    </a:p>
                  </a:txBody>
                  <a:tcPr marL="44073" marR="44073" marT="0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2000" b="1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</a:endParaRPr>
                    </a:p>
                  </a:txBody>
                  <a:tcPr marL="44073" marR="44073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3233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500" b="1" dirty="0">
                          <a:solidFill>
                            <a:schemeClr val="tx1"/>
                          </a:solidFill>
                          <a:effectLst/>
                        </a:rPr>
                        <a:t>21:00</a:t>
                      </a:r>
                      <a:endParaRPr lang="pt-BR" sz="1500" b="1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</a:endParaRP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____</a:t>
                      </a:r>
                      <a:endParaRPr lang="pt-BR" sz="1200" b="0" kern="1200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200" b="0" kern="1200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ESTÁGIO CLÍNICA INTEGRADA II (P)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Prof. Bruno Bahia Lopes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1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SALA: 212B</a:t>
                      </a: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ESTÁGIO CLÍNICA INTEGRADA II (P)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Prof. </a:t>
                      </a:r>
                      <a:r>
                        <a:rPr lang="pt-BR" sz="1200" b="0" kern="1200" dirty="0" err="1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Eryksson</a:t>
                      </a: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 Souza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1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SALA: 212B</a:t>
                      </a: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BIOÉTICA E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LEGISLAÇÃO (T)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Profa.  </a:t>
                      </a:r>
                      <a:r>
                        <a:rPr lang="pt-BR" sz="1200" b="0" kern="1200" dirty="0" err="1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Lays</a:t>
                      </a: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 </a:t>
                      </a:r>
                      <a:r>
                        <a:rPr lang="pt-BR" sz="1200" b="0" kern="1200" dirty="0" err="1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Renhe</a:t>
                      </a: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 </a:t>
                      </a:r>
                      <a:r>
                        <a:rPr lang="pt-BR" sz="1200" b="0" kern="1200" dirty="0" err="1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Bugança</a:t>
                      </a:r>
                      <a:endParaRPr lang="pt-BR" sz="1200" b="0" kern="1200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  <a:cs typeface="+mn-cs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1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SALA: 103A</a:t>
                      </a: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ODONTOLOGIA HOSPITALAR (T)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Profa.  </a:t>
                      </a:r>
                      <a:r>
                        <a:rPr lang="pt-BR" sz="1200" b="0" kern="1200" dirty="0" err="1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Lays</a:t>
                      </a: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 </a:t>
                      </a:r>
                      <a:r>
                        <a:rPr lang="pt-BR" sz="1200" b="0" kern="1200" dirty="0" err="1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Renhe</a:t>
                      </a: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 </a:t>
                      </a:r>
                      <a:r>
                        <a:rPr lang="pt-BR" sz="1200" b="0" kern="1200" dirty="0" err="1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Bugança</a:t>
                      </a:r>
                      <a:endParaRPr lang="pt-BR" sz="1200" b="0" kern="1200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  <a:cs typeface="+mn-cs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1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SALA: 103A</a:t>
                      </a:r>
                    </a:p>
                  </a:txBody>
                  <a:tcPr marL="44073" marR="44073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5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500" b="1" dirty="0">
                          <a:solidFill>
                            <a:schemeClr val="tx1"/>
                          </a:solidFill>
                          <a:effectLst/>
                        </a:rPr>
                        <a:t>21:50</a:t>
                      </a:r>
                      <a:endParaRPr lang="pt-BR" sz="1500" b="1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pt-BR" sz="1500" b="1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</a:endParaRP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____</a:t>
                      </a:r>
                      <a:endParaRPr lang="pt-BR" sz="1200" b="0" kern="1200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200" b="0" kern="1200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ESTÁGIO CLÍNICA INTEGRADA II (</a:t>
                      </a:r>
                      <a:r>
                        <a:rPr lang="pt-BR" sz="1200" b="1" kern="1200" dirty="0" err="1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P</a:t>
                      </a:r>
                      <a:r>
                        <a:rPr lang="pt-BR" sz="1200" b="1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)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Prof. Bruno Bahia Lopes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1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SALA: 212B</a:t>
                      </a: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ESTÁGIO CLÍNICA INTEGRADA II (</a:t>
                      </a:r>
                      <a:r>
                        <a:rPr lang="pt-BR" sz="1200" b="1" kern="1200" dirty="0" err="1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P</a:t>
                      </a:r>
                      <a:r>
                        <a:rPr lang="pt-BR" sz="1200" b="1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)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Prof. </a:t>
                      </a:r>
                      <a:r>
                        <a:rPr lang="pt-BR" sz="1200" b="0" kern="1200" dirty="0" err="1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Eryksson</a:t>
                      </a: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 Souza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1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SALA: 212B</a:t>
                      </a: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BIOÉTICA E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LEGISLAÇÃO (</a:t>
                      </a:r>
                      <a:r>
                        <a:rPr lang="pt-BR" sz="1200" b="1" kern="1200" dirty="0" err="1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T</a:t>
                      </a:r>
                      <a:r>
                        <a:rPr lang="pt-BR" sz="1200" b="1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)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Profa.  </a:t>
                      </a:r>
                      <a:r>
                        <a:rPr lang="pt-BR" sz="1200" b="0" kern="1200" dirty="0" err="1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Lays</a:t>
                      </a: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 </a:t>
                      </a:r>
                      <a:r>
                        <a:rPr lang="pt-BR" sz="1200" b="0" kern="1200" dirty="0" err="1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Renhe</a:t>
                      </a: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 </a:t>
                      </a:r>
                      <a:r>
                        <a:rPr lang="pt-BR" sz="1200" b="0" kern="1200" dirty="0" err="1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Bugança</a:t>
                      </a:r>
                      <a:endParaRPr lang="pt-BR" sz="1200" b="0" kern="1200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  <a:cs typeface="+mn-cs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1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SALA: 103A</a:t>
                      </a: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ODONTOLOGIA HOSPITALAR (</a:t>
                      </a:r>
                      <a:r>
                        <a:rPr lang="pt-BR" sz="1200" b="1" kern="1200" dirty="0" err="1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T</a:t>
                      </a:r>
                      <a:r>
                        <a:rPr lang="pt-BR" sz="1200" b="1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)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Profa.  </a:t>
                      </a:r>
                      <a:r>
                        <a:rPr lang="pt-BR" sz="1200" b="0" kern="1200" dirty="0" err="1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Lays</a:t>
                      </a: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 </a:t>
                      </a:r>
                      <a:r>
                        <a:rPr lang="pt-BR" sz="1200" b="0" kern="1200" dirty="0" err="1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Renhe</a:t>
                      </a: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 </a:t>
                      </a:r>
                      <a:r>
                        <a:rPr lang="pt-BR" sz="1200" b="0" kern="1200" dirty="0" err="1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Bugança</a:t>
                      </a:r>
                      <a:endParaRPr lang="pt-BR" sz="1200" b="0" kern="1200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  <a:cs typeface="+mn-cs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1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SALA: 103A</a:t>
                      </a:r>
                    </a:p>
                  </a:txBody>
                  <a:tcPr marL="44073" marR="44073" marT="0" marB="0" anchor="ctr"/>
                </a:tc>
                <a:extLst>
                  <a:ext uri="{0D108BD9-81ED-4DB2-BD59-A6C34878D82A}">
                    <a16:rowId xmlns:a16="http://schemas.microsoft.com/office/drawing/2014/main" val="36431163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0554786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e1f26e94-00d5-4a3b-858c-4c5ea481c72a" xsi:nil="true"/>
    <lcf76f155ced4ddcb4097134ff3c332f xmlns="ba2dbdb0-beca-4412-a910-82ae4df44d3d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AF6A195E3212784E8496FBEA4EC0DE63" ma:contentTypeVersion="14" ma:contentTypeDescription="Crie um novo documento." ma:contentTypeScope="" ma:versionID="597925e709ff8299d17001a77d5943be">
  <xsd:schema xmlns:xsd="http://www.w3.org/2001/XMLSchema" xmlns:xs="http://www.w3.org/2001/XMLSchema" xmlns:p="http://schemas.microsoft.com/office/2006/metadata/properties" xmlns:ns2="ba2dbdb0-beca-4412-a910-82ae4df44d3d" xmlns:ns3="e1f26e94-00d5-4a3b-858c-4c5ea481c72a" targetNamespace="http://schemas.microsoft.com/office/2006/metadata/properties" ma:root="true" ma:fieldsID="8db1489a72d3001add92ddc9f774f9f9" ns2:_="" ns3:_="">
    <xsd:import namespace="ba2dbdb0-beca-4412-a910-82ae4df44d3d"/>
    <xsd:import namespace="e1f26e94-00d5-4a3b-858c-4c5ea481c72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SearchPropertie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a2dbdb0-beca-4412-a910-82ae4df44d3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5" nillable="true" ma:taxonomy="true" ma:internalName="lcf76f155ced4ddcb4097134ff3c332f" ma:taxonomyFieldName="MediaServiceImageTags" ma:displayName="Marcações de imagem" ma:readOnly="false" ma:fieldId="{5cf76f15-5ced-4ddc-b409-7134ff3c332f}" ma:taxonomyMulti="true" ma:sspId="434e4c94-eb29-4a49-8234-2df3927c409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SearchProperties" ma:index="2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2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1f26e94-00d5-4a3b-858c-4c5ea481c72a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Compartilhado com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Detalhes de Compartilhado Com" ma:internalName="SharedWithDetails" ma:readOnly="true">
      <xsd:simpleType>
        <xsd:restriction base="dms:Note">
          <xsd:maxLength value="255"/>
        </xsd:restriction>
      </xsd:simpleType>
    </xsd:element>
    <xsd:element name="TaxCatchAll" ma:index="16" nillable="true" ma:displayName="Taxonomy Catch All Column" ma:hidden="true" ma:list="{b263b1ab-f502-4448-b87b-dff6ac26c47d}" ma:internalName="TaxCatchAll" ma:showField="CatchAllData" ma:web="e1f26e94-00d5-4a3b-858c-4c5ea481c72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ú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AB03046-81B6-47CA-9E99-2CAA2BB6394E}">
  <ds:schemaRefs>
    <ds:schemaRef ds:uri="http://schemas.microsoft.com/office/2006/metadata/properties"/>
    <ds:schemaRef ds:uri="http://schemas.microsoft.com/office/infopath/2007/PartnerControls"/>
    <ds:schemaRef ds:uri="e1f26e94-00d5-4a3b-858c-4c5ea481c72a"/>
    <ds:schemaRef ds:uri="ba2dbdb0-beca-4412-a910-82ae4df44d3d"/>
  </ds:schemaRefs>
</ds:datastoreItem>
</file>

<file path=customXml/itemProps2.xml><?xml version="1.0" encoding="utf-8"?>
<ds:datastoreItem xmlns:ds="http://schemas.openxmlformats.org/officeDocument/2006/customXml" ds:itemID="{BDDDD417-CD79-4192-A5FD-5CB9EC2375D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B88B6C4-DF0D-4D83-BF8E-0E7BBB99247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a2dbdb0-beca-4412-a910-82ae4df44d3d"/>
    <ds:schemaRef ds:uri="e1f26e94-00d5-4a3b-858c-4c5ea481c72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9840</TotalTime>
  <Words>2445</Words>
  <Application>Microsoft Office PowerPoint</Application>
  <PresentationFormat>Widescreen</PresentationFormat>
  <Paragraphs>715</Paragraphs>
  <Slides>9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Nexa Bold</vt:lpstr>
      <vt:lpstr>Tema do Office</vt:lpstr>
      <vt:lpstr>HORÁRIOS 2023/2 – CURSO ODONTOLOGIA PRIMEIRO PERÍODO – NOITE TURMA: 551AN1 </vt:lpstr>
      <vt:lpstr>HORÁRIOS 2023/2 – CURSO ODONTOLOGIA SEGUNDO PERÍODO – NOITE TURMA: 551BN1 </vt:lpstr>
      <vt:lpstr>HORÁRIOS 2023/2 – CURSO ODONTOLOGIA TERCEIRO PERÍODO – NOITE TURMA: 552AN1 </vt:lpstr>
      <vt:lpstr>HORÁRIOS 2023/2 – CURSO ODONTOLOGIA QUARTO PERÍODO – NOITE TURMA: 552BN1 </vt:lpstr>
      <vt:lpstr>HORÁRIOS 2023/2 – CURSO ODONTOLOGIA QUINTO PERÍODO – NOITE TURMA: 553AN1 </vt:lpstr>
      <vt:lpstr>HORÁRIOS 2023/2 – CURSO ODONTOLOGIA SEXTO PERÍODO – NOITE TURMA: 553BN1 </vt:lpstr>
      <vt:lpstr>HORÁRIOS 2023/2 – CURSO ODONTOLOGIA SÉTIMO PERÍODO – NOITE TURMA: 554AN1 </vt:lpstr>
      <vt:lpstr>HORÁRIOS 2023/2 – CURSO ODONTOLOGIA OITAVO PERÍODO – NOITE TURMA: 554bN1 </vt:lpstr>
      <vt:lpstr>HORÁRIOS 2023/2 – CURSO ODONTOLOGIA NONO PERÍODO – NOITE TURMA: 555AN1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Rebeca Zocratto Gonçalves</dc:creator>
  <cp:lastModifiedBy>Taciana Cristina Pereira</cp:lastModifiedBy>
  <cp:revision>109</cp:revision>
  <dcterms:created xsi:type="dcterms:W3CDTF">2021-03-01T13:31:50Z</dcterms:created>
  <dcterms:modified xsi:type="dcterms:W3CDTF">2023-08-03T16:52:46Z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0x010100AF6A195E3212784E8496FBEA4EC0DE63</vt:lpwstr>
  </property>
</Properties>
</file>