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00000"/>
    <a:srgbClr val="1918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5A9BF8-C32C-44F6-AAC5-19092D934926}" v="98" dt="2024-03-13T21:20:15.460"/>
    <p1510:client id="{C331390B-551F-4B4D-AEDE-E5E1132982C1}" v="6" dt="2024-03-13T21:27:02.489"/>
    <p1510:client id="{DF9CE2A4-D283-6C06-0982-BF0851DE9EE4}" v="224" dt="2024-03-13T14:09:55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ucia Martins Barros" userId="S::katiucia.barros@professor.faminas.edu.br::d0102b96-e78a-4b5a-81bf-62e4309beb48" providerId="AD" clId="Web-{C331390B-551F-4B4D-AEDE-E5E1132982C1}"/>
    <pc:docChg chg="modSld">
      <pc:chgData name="Katiucia Martins Barros" userId="S::katiucia.barros@professor.faminas.edu.br::d0102b96-e78a-4b5a-81bf-62e4309beb48" providerId="AD" clId="Web-{C331390B-551F-4B4D-AEDE-E5E1132982C1}" dt="2024-03-13T21:27:01.677" v="3"/>
      <pc:docMkLst>
        <pc:docMk/>
      </pc:docMkLst>
      <pc:sldChg chg="modSp">
        <pc:chgData name="Katiucia Martins Barros" userId="S::katiucia.barros@professor.faminas.edu.br::d0102b96-e78a-4b5a-81bf-62e4309beb48" providerId="AD" clId="Web-{C331390B-551F-4B4D-AEDE-E5E1132982C1}" dt="2024-03-13T21:27:01.677" v="3"/>
        <pc:sldMkLst>
          <pc:docMk/>
          <pc:sldMk cId="2775088505" sldId="260"/>
        </pc:sldMkLst>
        <pc:graphicFrameChg chg="mod modGraphic">
          <ac:chgData name="Katiucia Martins Barros" userId="S::katiucia.barros@professor.faminas.edu.br::d0102b96-e78a-4b5a-81bf-62e4309beb48" providerId="AD" clId="Web-{C331390B-551F-4B4D-AEDE-E5E1132982C1}" dt="2024-03-13T21:27:01.677" v="3"/>
          <ac:graphicFrameMkLst>
            <pc:docMk/>
            <pc:sldMk cId="2775088505" sldId="260"/>
            <ac:graphicFrameMk id="4" creationId="{7D8D6327-D2C4-B3AD-7037-1CDC9B5471D5}"/>
          </ac:graphicFrameMkLst>
        </pc:graphicFrameChg>
      </pc:sldChg>
    </pc:docChg>
  </pc:docChgLst>
  <pc:docChgLst>
    <pc:chgData name="Katiucia Martins Barros" userId="S::katiucia.barros@professor.faminas.edu.br::d0102b96-e78a-4b5a-81bf-62e4309beb48" providerId="AD" clId="Web-{955A9BF8-C32C-44F6-AAC5-19092D934926}"/>
    <pc:docChg chg="modSld">
      <pc:chgData name="Katiucia Martins Barros" userId="S::katiucia.barros@professor.faminas.edu.br::d0102b96-e78a-4b5a-81bf-62e4309beb48" providerId="AD" clId="Web-{955A9BF8-C32C-44F6-AAC5-19092D934926}" dt="2024-03-13T21:20:15.460" v="85" actId="1076"/>
      <pc:docMkLst>
        <pc:docMk/>
      </pc:docMkLst>
      <pc:sldChg chg="modSp">
        <pc:chgData name="Katiucia Martins Barros" userId="S::katiucia.barros@professor.faminas.edu.br::d0102b96-e78a-4b5a-81bf-62e4309beb48" providerId="AD" clId="Web-{955A9BF8-C32C-44F6-AAC5-19092D934926}" dt="2024-03-13T21:20:15.460" v="85" actId="1076"/>
        <pc:sldMkLst>
          <pc:docMk/>
          <pc:sldMk cId="2775088505" sldId="260"/>
        </pc:sldMkLst>
        <pc:graphicFrameChg chg="mod modGraphic">
          <ac:chgData name="Katiucia Martins Barros" userId="S::katiucia.barros@professor.faminas.edu.br::d0102b96-e78a-4b5a-81bf-62e4309beb48" providerId="AD" clId="Web-{955A9BF8-C32C-44F6-AAC5-19092D934926}" dt="2024-03-13T21:20:15.460" v="85" actId="1076"/>
          <ac:graphicFrameMkLst>
            <pc:docMk/>
            <pc:sldMk cId="2775088505" sldId="260"/>
            <ac:graphicFrameMk id="4" creationId="{7D8D6327-D2C4-B3AD-7037-1CDC9B5471D5}"/>
          </ac:graphicFrameMkLst>
        </pc:graphicFrameChg>
      </pc:sldChg>
    </pc:docChg>
  </pc:docChgLst>
  <pc:docChgLst>
    <pc:chgData name="Taciana Cristina Pereira" userId="S::taciana.pereira@faminas.edu.br::13d20fdb-d5d0-48f1-87bc-f0e6cde432b1" providerId="AD" clId="Web-{DF9CE2A4-D283-6C06-0982-BF0851DE9EE4}"/>
    <pc:docChg chg="modSld">
      <pc:chgData name="Taciana Cristina Pereira" userId="S::taciana.pereira@faminas.edu.br::13d20fdb-d5d0-48f1-87bc-f0e6cde432b1" providerId="AD" clId="Web-{DF9CE2A4-D283-6C06-0982-BF0851DE9EE4}" dt="2024-03-13T14:09:45.624" v="215"/>
      <pc:docMkLst>
        <pc:docMk/>
      </pc:docMkLst>
      <pc:sldChg chg="modSp">
        <pc:chgData name="Taciana Cristina Pereira" userId="S::taciana.pereira@faminas.edu.br::13d20fdb-d5d0-48f1-87bc-f0e6cde432b1" providerId="AD" clId="Web-{DF9CE2A4-D283-6C06-0982-BF0851DE9EE4}" dt="2024-03-13T14:09:45.624" v="215"/>
        <pc:sldMkLst>
          <pc:docMk/>
          <pc:sldMk cId="2775088505" sldId="260"/>
        </pc:sldMkLst>
        <pc:graphicFrameChg chg="mod modGraphic">
          <ac:chgData name="Taciana Cristina Pereira" userId="S::taciana.pereira@faminas.edu.br::13d20fdb-d5d0-48f1-87bc-f0e6cde432b1" providerId="AD" clId="Web-{DF9CE2A4-D283-6C06-0982-BF0851DE9EE4}" dt="2024-03-13T14:09:45.624" v="215"/>
          <ac:graphicFrameMkLst>
            <pc:docMk/>
            <pc:sldMk cId="2775088505" sldId="260"/>
            <ac:graphicFrameMk id="4" creationId="{7D8D6327-D2C4-B3AD-7037-1CDC9B5471D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4F7AD1BF-0A71-D89D-8AD1-B24A7BE4C4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3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30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1A6D44-B354-E70E-DAAE-8DFA7181B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6D52E6-3D11-F23B-1CA5-C0F1619D7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26FB2A-A902-1620-3DC9-C77E5A27B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89A224-FF0D-5950-084E-28CAB1B1C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2CCB42-482D-FCD3-2DE9-314D215F3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62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2D8DE6F-D2F1-AFDF-5F7C-A711B94E9C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28F48E0-9DDE-76CB-475F-6E66E8CC9C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005E6A-8822-15F4-14FA-E2CB61EF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373D8F-6FF3-E5BC-77DD-37F55EFC8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928699-CD0A-8C9D-A2D3-6EB48671C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914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A209C-659F-01F2-A1FD-FC8C8ED09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6F82A2-5704-7435-398F-415980243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0ED04F-1EF2-AE56-39BC-D6D0ED135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2D8C40-51EE-E84C-69A3-EBDE84222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4A2DE6-0564-6F99-4CE4-B34ADEA4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8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8ABE64-33AE-311F-E07A-2D4DF6AFA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131212-C8E0-AA14-B8B3-71665EBB8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933B76-91BC-04E5-A6DA-A7089DB1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DBA214-0FA4-5956-2CB8-29021DD0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FE4927-BA10-80BC-66E0-3689C717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72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0A114-C894-ED10-7DDD-2D9886260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A21CC6-D0D5-285A-B552-48DD625DBF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E09D7CB-451D-71B1-D02D-D832CB76D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6A727F-D336-5452-C628-DB060AC6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5CC95F-A459-0674-6270-D6177FB2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B54726-E823-2C1F-123C-BF197E3FB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32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06250-D749-1200-B0E4-E7FB9397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76FFD9-56AF-3600-CF77-C9893DD2D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3E3597D-313E-B35E-E480-7546E7805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469520D-90CF-3562-0CEF-4ABA81EB9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F4B75A2-0565-0129-A0BC-462E87B168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3636A10-D27D-70F9-F610-E5D6EDA2F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50D2067-B93A-E1E6-56C6-ED2D43E7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667D3AE-1673-7BF9-2671-5034F916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898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20558-0C5D-8FD7-9247-CD9956C2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2554878-A60C-FAE1-7B55-C7E8DC842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427E3EE-4B9E-FD0D-2FE2-144AE3EA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179E244-085F-5624-2FFC-C48F4E94C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23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91B9052-A6E6-A6AF-7DCB-F84DF2F27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0DE79F-2EB0-099B-71E2-74AB0EB7B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8EFCF35-392B-141E-22B2-D2F947C4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42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E853E-9258-D17A-9A85-047298436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4EC53D-2095-C7A2-CDE8-3F93091F4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409B146-91AD-5DA7-6096-D2D40196B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FB1F58-6A39-A56E-9367-58954EBF9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B076A5-98C6-71A6-03F6-B249B74DF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047C404-E1F7-5BA5-81DE-965F0FDD3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72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53E4DD-57CC-2935-B313-578A07779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76EDAED-DD9D-1098-A950-5BCB4BF0B6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991E204-7683-2E60-91FB-C7ED4D92B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6566D23-217C-64D9-2015-E12E69CF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5FDFF5-1446-B363-9D61-6C67CE592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E4C477-9F6F-6325-03AD-AD7B169E6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36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A53E2C0-3980-6C14-4493-8F05C3597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353865-7E8F-C3C0-B488-FA7D0E7FC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9AD931-D4E6-E664-4DF3-DE7450F92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1C9D9-E35E-4A1B-A31B-FF0F155B8608}" type="datetimeFigureOut">
              <a:rPr lang="pt-BR" smtClean="0"/>
              <a:t>13/03/2024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04CDC2-C04E-FE4F-4FFD-24F374B417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89FEEF-4168-C70D-0E70-2E771E954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83562-7AE2-40FB-8512-A54826830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13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BF5B0AD-EDBF-4B97-B941-4B31D9BDC9E2}"/>
              </a:ext>
            </a:extLst>
          </p:cNvPr>
          <p:cNvSpPr/>
          <p:nvPr/>
        </p:nvSpPr>
        <p:spPr>
          <a:xfrm>
            <a:off x="9403307" y="6018663"/>
            <a:ext cx="2265529" cy="627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4200" y="96202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Período (</a:t>
            </a:r>
            <a:r>
              <a:rPr lang="pt-BR" b="1" i="0" u="none" strike="noStrike" cap="all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881AN1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7D8D6327-D2C4-B3AD-7037-1CDC9B547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030299"/>
              </p:ext>
            </p:extLst>
          </p:nvPr>
        </p:nvGraphicFramePr>
        <p:xfrm>
          <a:off x="330729" y="1625696"/>
          <a:ext cx="11502511" cy="50377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9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9795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135408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2090792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862487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219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Anatomia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​JUNÇÃO 1º/2º P NUT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Renato Sathler Avelar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 </a:t>
                      </a:r>
                    </a:p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Sala 117 A</a:t>
                      </a:r>
                    </a:p>
                    <a:p>
                      <a:pPr algn="ctr" rtl="0" fontAlgn="base"/>
                      <a:endParaRPr lang="pt-BR" sz="1200" dirty="0"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Fundamentos de </a:t>
                      </a:r>
                      <a:endParaRPr lang="pt-BR" sz="1200" dirty="0">
                        <a:latin typeface="Arial"/>
                        <a:cs typeface="Arial"/>
                      </a:endParaRPr>
                    </a:p>
                    <a:p>
                      <a:pPr lvl="0" algn="ctr"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Enfermagem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Elana Ramos​</a:t>
                      </a:r>
                    </a:p>
                    <a:p>
                      <a:pPr algn="ctr" rtl="0" fontAlgn="base"/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Sala 212 B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Comunicação Assertiva (EAD)​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_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lvl="0" algn="ctr">
                        <a:buNone/>
                      </a:pPr>
                      <a:r>
                        <a:rPr lang="pt-B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Biologia Geral T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​JUNÇÃO 1º/2º P NUT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buNone/>
                      </a:pPr>
                      <a:r>
                        <a:rPr lang="pt-B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Jorge Goulard Gomes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Sala 117 A</a:t>
                      </a:r>
                      <a:endParaRPr lang="pt-BR" dirty="0"/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979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Anatomia T​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​JUNÇÃO 1º/2º P NUT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Renato Sathler Avelar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​​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Sala 117 A</a:t>
                      </a:r>
                      <a:endParaRPr lang="pt-BR" dirty="0"/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Fundamentos de </a:t>
                      </a:r>
                      <a:endParaRPr lang="pt-BR" sz="1200" dirty="0">
                        <a:latin typeface="Arial"/>
                        <a:cs typeface="Arial"/>
                      </a:endParaRPr>
                    </a:p>
                    <a:p>
                      <a:pPr lvl="0" algn="ctr"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Enfermagem T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Elana Ramos​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Sala 212 B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Comunicação Assertiva (EAD)​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_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t-B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Biologia Geral T 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​JUNÇÃO 1º/2º P  NUT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buNone/>
                      </a:pPr>
                      <a:r>
                        <a:rPr lang="pt-B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Jorge Goulard Gomes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Sala 117 A</a:t>
                      </a:r>
                      <a:endParaRPr lang="pt-BR" dirty="0"/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380550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6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​Anatomia P1​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​JUNÇÃO 1º/2º P NUT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Renato Sathler Avelar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Fundamentos de </a:t>
                      </a:r>
                      <a:endParaRPr lang="pt-BR" sz="1200" dirty="0"/>
                    </a:p>
                    <a:p>
                      <a:pPr lvl="0" algn="ctr"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Enfermagem P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Políticas Públicas de 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Saúde (EAD) 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PPA  </a:t>
                      </a:r>
                    </a:p>
                    <a:p>
                      <a:pPr lvl="0" algn="ctr"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JUNÇÃO 2ºP ENF </a:t>
                      </a:r>
                      <a:b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pt-BR" sz="1200" b="0" i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Katiucia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Barros</a:t>
                      </a:r>
                      <a:br>
                        <a:rPr lang="en-US" dirty="0"/>
                      </a:br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Sala 211 A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Biologia Geral P1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​JUNÇÃO 1º/2º P NUT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Jorge Goulard Gomes</a:t>
                      </a:r>
                      <a:endParaRPr lang="pt-BR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6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Anatomia P2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​JUNÇÃO 1º/2º P NUT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pt-B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Renato Sathler Avelar</a:t>
                      </a:r>
                      <a:endParaRPr lang="pt-BR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-</a:t>
                      </a:r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Políticas Públicas de 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Saúde (EAD) 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PPA</a:t>
                      </a:r>
                      <a:b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JUNÇÃO 2ºP ENF</a:t>
                      </a:r>
                      <a:b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pt-BR" sz="1200" b="0" i="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Katiucia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Barros</a:t>
                      </a:r>
                      <a:b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Sala 211 A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Biologia Geral P2</a:t>
                      </a:r>
                    </a:p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​​JUNÇÃO 1º/2º P  NUT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Jorge Goulard Gomes</a:t>
                      </a:r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pic>
        <p:nvPicPr>
          <p:cNvPr id="6" name="Imagem 5" descr="Uma imagem contendo placar, frutas, comida&#10;&#10;Descrição gerada automaticamente">
            <a:extLst>
              <a:ext uri="{FF2B5EF4-FFF2-40B4-BE49-F238E27FC236}">
                <a16:creationId xmlns:a16="http://schemas.microsoft.com/office/drawing/2014/main" id="{53823313-E99B-E745-FE6C-9E44E1E82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08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4200" y="96202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10º Período (885BN1) </a:t>
            </a: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7D8D6327-D2C4-B3AD-7037-1CDC9B547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582246"/>
              </p:ext>
            </p:extLst>
          </p:nvPr>
        </p:nvGraphicFramePr>
        <p:xfrm>
          <a:off x="381878" y="1916527"/>
          <a:ext cx="11355188" cy="4084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4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665">
                  <a:extLst>
                    <a:ext uri="{9D8B030D-6E8A-4147-A177-3AD203B41FA5}">
                      <a16:colId xmlns:a16="http://schemas.microsoft.com/office/drawing/2014/main" val="2757434463"/>
                    </a:ext>
                  </a:extLst>
                </a:gridCol>
                <a:gridCol w="2003776">
                  <a:extLst>
                    <a:ext uri="{9D8B030D-6E8A-4147-A177-3AD203B41FA5}">
                      <a16:colId xmlns:a16="http://schemas.microsoft.com/office/drawing/2014/main" val="1312826325"/>
                    </a:ext>
                  </a:extLst>
                </a:gridCol>
                <a:gridCol w="2474310">
                  <a:extLst>
                    <a:ext uri="{9D8B030D-6E8A-4147-A177-3AD203B41FA5}">
                      <a16:colId xmlns:a16="http://schemas.microsoft.com/office/drawing/2014/main" val="3661284949"/>
                    </a:ext>
                  </a:extLst>
                </a:gridCol>
                <a:gridCol w="2472101">
                  <a:extLst>
                    <a:ext uri="{9D8B030D-6E8A-4147-A177-3AD203B41FA5}">
                      <a16:colId xmlns:a16="http://schemas.microsoft.com/office/drawing/2014/main" val="2186145621"/>
                    </a:ext>
                  </a:extLst>
                </a:gridCol>
              </a:tblGrid>
              <a:tr h="201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Terça-feira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Quarta-feira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Quinta-feira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Sexta-feira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18:00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pt-BR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t-B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Trabalho de Conclusão de Curso  </a:t>
                      </a:r>
                      <a:endParaRPr lang="en-US" sz="1200" b="0" i="0" u="none" strike="noStrike" noProof="0">
                        <a:solidFill>
                          <a:srgbClr val="808080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>
                        <a:solidFill>
                          <a:srgbClr val="808080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buNone/>
                      </a:pPr>
                      <a:r>
                        <a:rPr lang="pt-BR" sz="12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Katiucia</a:t>
                      </a:r>
                      <a:r>
                        <a:rPr lang="pt-B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Barros </a:t>
                      </a:r>
                      <a:endParaRPr lang="en-US" sz="1200" b="0" i="0" u="none" strike="noStrike" noProof="0" dirty="0">
                        <a:solidFill>
                          <a:srgbClr val="80808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109308"/>
                  </a:ext>
                </a:extLst>
              </a:tr>
              <a:tr h="646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Tópicos Especiais II</a:t>
                      </a:r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base"/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base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Solange Diniz</a:t>
                      </a:r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909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Tópicos Especiais II</a:t>
                      </a:r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pt-BR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pt-BR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Solange Diniz</a:t>
                      </a:r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​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298781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Saúde do Trabalhador</a:t>
                      </a:r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base"/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base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Solange Diniz</a:t>
                      </a:r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Saúde do Trabalhador</a:t>
                      </a:r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Solange Diniz</a:t>
                      </a:r>
                      <a:r>
                        <a:rPr lang="pt-BR" sz="13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C962D7B6-E4CC-947D-C7F7-46E3AD759F68}"/>
              </a:ext>
            </a:extLst>
          </p:cNvPr>
          <p:cNvSpPr txBox="1"/>
          <p:nvPr/>
        </p:nvSpPr>
        <p:spPr>
          <a:xfrm>
            <a:off x="9930916" y="1254609"/>
            <a:ext cx="1692442" cy="400110"/>
          </a:xfrm>
          <a:prstGeom prst="rect">
            <a:avLst/>
          </a:prstGeom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000" b="1" dirty="0">
                <a:solidFill>
                  <a:srgbClr val="000000"/>
                </a:solidFill>
                <a:latin typeface="Arial"/>
                <a:cs typeface="Arial"/>
              </a:rPr>
              <a:t>Sala: 214 B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F281AF9-C967-5A38-27EA-24573A0E1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41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4200" y="96202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Arial"/>
                <a:cs typeface="Arial"/>
              </a:rPr>
              <a:t>2º Período (</a:t>
            </a:r>
            <a:r>
              <a:rPr lang="pt-BR" b="1" i="0" u="none" strike="noStrike" cap="all" dirty="0">
                <a:solidFill>
                  <a:srgbClr val="000000"/>
                </a:solidFill>
                <a:effectLst/>
                <a:latin typeface="Arial"/>
                <a:cs typeface="Arial"/>
              </a:rPr>
              <a:t>881BN1</a:t>
            </a:r>
            <a:r>
              <a:rPr lang="pt-BR" b="1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7D8D6327-D2C4-B3AD-7037-1CDC9B547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3572335"/>
              </p:ext>
            </p:extLst>
          </p:nvPr>
        </p:nvGraphicFramePr>
        <p:xfrm>
          <a:off x="550333" y="1916527"/>
          <a:ext cx="10990800" cy="39925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4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9238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129238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58898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58899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227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6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 Enfermagem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Bioquímica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Marcos Túlio​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Fisiologia 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Henrique Fabiano​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b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 e Inovação (EAD)​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8866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 Enfermagem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Bioquímica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Marcos Túlio​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Fisiologia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Henrique Fabiano​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 e Inovação (EAD)​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387754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 Enfermagem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Bioquímica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Marcos Túlio​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Fisiologia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Henrique Fabiano​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 ​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Microbiologia e Imunologia (EAD)​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​-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 ​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Microbiologia e Imunologia (EAD)​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62D4CB42-98C7-1EF3-5C9D-2CC3F1E5E8C4}"/>
              </a:ext>
            </a:extLst>
          </p:cNvPr>
          <p:cNvSpPr txBox="1"/>
          <p:nvPr/>
        </p:nvSpPr>
        <p:spPr>
          <a:xfrm>
            <a:off x="9930916" y="1254609"/>
            <a:ext cx="1692442" cy="400110"/>
          </a:xfrm>
          <a:prstGeom prst="rect">
            <a:avLst/>
          </a:prstGeom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000" b="1" dirty="0">
                <a:solidFill>
                  <a:srgbClr val="000000"/>
                </a:solidFill>
                <a:latin typeface="Arial"/>
                <a:cs typeface="Arial"/>
              </a:rPr>
              <a:t>Sala: 211 A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 descr="Uma imagem contendo placar, frutas, comida&#10;&#10;Descrição gerada automaticamente">
            <a:extLst>
              <a:ext uri="{FF2B5EF4-FFF2-40B4-BE49-F238E27FC236}">
                <a16:creationId xmlns:a16="http://schemas.microsoft.com/office/drawing/2014/main" id="{43F6DFA9-BDB9-02B3-B78D-19F0F79F8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62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A9DFB33-BEEA-409F-BF79-959E29DB1A9B}"/>
              </a:ext>
            </a:extLst>
          </p:cNvPr>
          <p:cNvSpPr/>
          <p:nvPr/>
        </p:nvSpPr>
        <p:spPr>
          <a:xfrm>
            <a:off x="9075761" y="5991367"/>
            <a:ext cx="2671783" cy="5687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4200" y="96202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3º Período (882AN1) </a:t>
            </a: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7D8D6327-D2C4-B3AD-7037-1CDC9B547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390144"/>
              </p:ext>
            </p:extLst>
          </p:nvPr>
        </p:nvGraphicFramePr>
        <p:xfrm>
          <a:off x="444456" y="1916527"/>
          <a:ext cx="10990800" cy="45088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4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634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304014">
                  <a:extLst>
                    <a:ext uri="{9D8B030D-6E8A-4147-A177-3AD203B41FA5}">
                      <a16:colId xmlns:a16="http://schemas.microsoft.com/office/drawing/2014/main" val="3260141931"/>
                    </a:ext>
                  </a:extLst>
                </a:gridCol>
                <a:gridCol w="1958898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58899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Quarta-feira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18:00</a:t>
                      </a:r>
                      <a:endParaRPr lang="pt-BR"/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Semiologia Geral P3​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Semiotécnica Avançada P3​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57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Patologia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Vanessa Patrocínio​</a:t>
                      </a:r>
                    </a:p>
                    <a:p>
                      <a:pPr algn="ctr" rtl="0" fontAlgn="auto"/>
                      <a:endParaRPr lang="pt-BR" sz="1200" b="1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Semiologia Geral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Semiotécnica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 Avançada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Carlos Henrique​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Shirlei Barbosa​</a:t>
                      </a:r>
                    </a:p>
                    <a:p>
                      <a:pPr algn="ctr" rtl="0" fontAlgn="base"/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Epidemiologia e Estatística (EAD)​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103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Patologia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Vanessa Patrocínio​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Semiologia Geral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Semiotécnica Avançada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Shirlei Barbosa​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Epidemiologia e Estatística (EAD)​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363522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Patologia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Vanessa Patrocínio​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Semiologia Geral 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Katiucia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Barros​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Semiotécnica Avançada 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  <a:p>
                      <a:pPr algn="l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Farmacologia (EAD)​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-​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Semiologia Geral P2​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Katiucia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Barros​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Semiotécnica Avançada P2​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Farmacologia (EAD)​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E35AA0D-CD8F-BA95-3589-60740494E2FA}"/>
              </a:ext>
            </a:extLst>
          </p:cNvPr>
          <p:cNvSpPr txBox="1"/>
          <p:nvPr/>
        </p:nvSpPr>
        <p:spPr>
          <a:xfrm>
            <a:off x="9382811" y="1254609"/>
            <a:ext cx="2053389" cy="400110"/>
          </a:xfrm>
          <a:prstGeom prst="rect">
            <a:avLst/>
          </a:prstGeom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000" b="1" dirty="0">
                <a:solidFill>
                  <a:srgbClr val="000000"/>
                </a:solidFill>
                <a:latin typeface="Arial"/>
                <a:cs typeface="Arial"/>
              </a:rPr>
              <a:t>Sala: 203/204 A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ntendo placar, frutas, comida&#10;&#10;Descrição gerada automaticamente">
            <a:extLst>
              <a:ext uri="{FF2B5EF4-FFF2-40B4-BE49-F238E27FC236}">
                <a16:creationId xmlns:a16="http://schemas.microsoft.com/office/drawing/2014/main" id="{2CBE786D-C95F-0B0F-CC83-396FEB954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27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4200" y="96202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4º Período (882BN1) </a:t>
            </a: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7D8D6327-D2C4-B3AD-7037-1CDC9B547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771034"/>
              </p:ext>
            </p:extLst>
          </p:nvPr>
        </p:nvGraphicFramePr>
        <p:xfrm>
          <a:off x="417160" y="2027253"/>
          <a:ext cx="10990800" cy="38687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4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9238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129238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58898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58899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Semiotécnica Avançada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Vânia Carvalho​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Patologia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Vanessa Patrocínio​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Semiologia Geral T​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  <a:p>
                      <a:pPr algn="l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Epidemiologia e Estatística (EAD)​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292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Semiotécnica Avançada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Vânia Carvalho​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Patologia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Vanessa Patrocínio​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Semiologia Geral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  <a:p>
                      <a:pPr algn="l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Epidemiologia e Estatística (EAD)​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363522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Semiotécnica Avançada P1​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Vânia Carvalho​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Patologia T​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Vanessa Patrocínio​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Semiologia Geral P1​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  <a:p>
                      <a:pPr algn="l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Shirlei Barbosa​</a:t>
                      </a:r>
                    </a:p>
                    <a:p>
                      <a:pPr algn="l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Farmacologia (EAD)​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Semiotécnica Avançada P2​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Vânia Carvalho​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Semiologia Geral P2​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  <a:p>
                      <a:pPr algn="l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Shirlei Barbosa​</a:t>
                      </a:r>
                    </a:p>
                    <a:p>
                      <a:pPr algn="l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Farmacologia (EAD)​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81BB4B62-B606-CDC6-F8BF-69AF868F0157}"/>
              </a:ext>
            </a:extLst>
          </p:cNvPr>
          <p:cNvSpPr txBox="1"/>
          <p:nvPr/>
        </p:nvSpPr>
        <p:spPr>
          <a:xfrm>
            <a:off x="9930916" y="1254609"/>
            <a:ext cx="1692442" cy="400110"/>
          </a:xfrm>
          <a:prstGeom prst="rect">
            <a:avLst/>
          </a:prstGeom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000" b="1" dirty="0">
                <a:solidFill>
                  <a:srgbClr val="000000"/>
                </a:solidFill>
                <a:latin typeface="Arial"/>
                <a:cs typeface="Arial"/>
              </a:rPr>
              <a:t>Sala: 218 B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 descr="Uma imagem contendo placar, frutas, comida&#10;&#10;Descrição gerada automaticamente">
            <a:extLst>
              <a:ext uri="{FF2B5EF4-FFF2-40B4-BE49-F238E27FC236}">
                <a16:creationId xmlns:a16="http://schemas.microsoft.com/office/drawing/2014/main" id="{346042AA-DA2D-0D64-EAEE-6ECE0AADD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220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AD8E358-36E9-4735-864F-D871A9466850}"/>
              </a:ext>
            </a:extLst>
          </p:cNvPr>
          <p:cNvSpPr/>
          <p:nvPr/>
        </p:nvSpPr>
        <p:spPr>
          <a:xfrm>
            <a:off x="9430603" y="6127845"/>
            <a:ext cx="2371370" cy="49131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4200" y="96202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5º Período (883AN1) </a:t>
            </a: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7D8D6327-D2C4-B3AD-7037-1CDC9B547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821086"/>
              </p:ext>
            </p:extLst>
          </p:nvPr>
        </p:nvGraphicFramePr>
        <p:xfrm>
          <a:off x="285998" y="1802177"/>
          <a:ext cx="11620004" cy="48459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7671">
                  <a:extLst>
                    <a:ext uri="{9D8B030D-6E8A-4147-A177-3AD203B41FA5}">
                      <a16:colId xmlns:a16="http://schemas.microsoft.com/office/drawing/2014/main" val="976210845"/>
                    </a:ext>
                  </a:extLst>
                </a:gridCol>
                <a:gridCol w="2325272">
                  <a:extLst>
                    <a:ext uri="{9D8B030D-6E8A-4147-A177-3AD203B41FA5}">
                      <a16:colId xmlns:a16="http://schemas.microsoft.com/office/drawing/2014/main" val="972234236"/>
                    </a:ext>
                  </a:extLst>
                </a:gridCol>
                <a:gridCol w="2265528">
                  <a:extLst>
                    <a:ext uri="{9D8B030D-6E8A-4147-A177-3AD203B41FA5}">
                      <a16:colId xmlns:a16="http://schemas.microsoft.com/office/drawing/2014/main" val="111039394"/>
                    </a:ext>
                  </a:extLst>
                </a:gridCol>
                <a:gridCol w="2374712">
                  <a:extLst>
                    <a:ext uri="{9D8B030D-6E8A-4147-A177-3AD203B41FA5}">
                      <a16:colId xmlns:a16="http://schemas.microsoft.com/office/drawing/2014/main" val="2554759750"/>
                    </a:ext>
                  </a:extLst>
                </a:gridCol>
              </a:tblGrid>
              <a:tr h="207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18:00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Mulher P3​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Danúbia Mariane</a:t>
                      </a:r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Criança e Adolescente P3​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Solange Diniz​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024066"/>
                  </a:ext>
                </a:extLst>
              </a:tr>
              <a:tr h="727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​Ensino Clínico​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15/15 dias​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 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Mulher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Danúbia Mariane​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 Idoso na Atenção Primária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 Rodrigues​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Criança e Adolescente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Solange Diniz​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 Idoso na Atenção Secundária e Terciária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 Rodrigues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478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Ensino Clínico​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15/15 dias​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 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Mulher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Danúbia Mariane​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 Idoso na Atenção Primária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 Rodrigues​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Criança e Adolescente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Solange Diniz​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 Idoso na Atenção Secundária e Terciária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 Rodrigues​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  <a:r>
                        <a:rPr lang="pt-BR" sz="14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Enfermagem na Saúde da Família e da Comunidade (EAD) 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Mulher 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Danúbia Mariane​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 Idoso na Atenção Primária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 Rodrigues​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Criança e Adolescente 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Solange Diniz​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 Idoso na Atenção Secundária e Terciária </a:t>
                      </a:r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 Rodrigues​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Enfermagem na Saúde da Família e da Comunidade (EAD) 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Mulher P2​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Danúbia Mariane​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Criança e Adolescente P2​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Solange Diniz​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4AE21D0E-2F92-9EF2-FC96-5E92BB31E0D7}"/>
              </a:ext>
            </a:extLst>
          </p:cNvPr>
          <p:cNvSpPr txBox="1"/>
          <p:nvPr/>
        </p:nvSpPr>
        <p:spPr>
          <a:xfrm>
            <a:off x="9930916" y="1254609"/>
            <a:ext cx="1692442" cy="400110"/>
          </a:xfrm>
          <a:prstGeom prst="rect">
            <a:avLst/>
          </a:prstGeom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000" b="1" dirty="0">
                <a:solidFill>
                  <a:srgbClr val="000000"/>
                </a:solidFill>
                <a:latin typeface="Arial"/>
                <a:cs typeface="Arial"/>
              </a:rPr>
              <a:t>Sala: 209 A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ntendo placar, frutas, comida&#10;&#10;Descrição gerada automaticamente">
            <a:extLst>
              <a:ext uri="{FF2B5EF4-FFF2-40B4-BE49-F238E27FC236}">
                <a16:creationId xmlns:a16="http://schemas.microsoft.com/office/drawing/2014/main" id="{EF73BBFA-3A8F-62C7-0732-DEC4FFBA1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99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D450B52-7D90-43AE-B490-0F39F34750B1}"/>
              </a:ext>
            </a:extLst>
          </p:cNvPr>
          <p:cNvSpPr/>
          <p:nvPr/>
        </p:nvSpPr>
        <p:spPr>
          <a:xfrm>
            <a:off x="9376012" y="6114197"/>
            <a:ext cx="2606722" cy="586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6390" y="95055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6º Período (883BN1) </a:t>
            </a: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7D8D6327-D2C4-B3AD-7037-1CDC9B547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055128"/>
              </p:ext>
            </p:extLst>
          </p:nvPr>
        </p:nvGraphicFramePr>
        <p:xfrm>
          <a:off x="331296" y="1930334"/>
          <a:ext cx="11295439" cy="45065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0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5274">
                  <a:extLst>
                    <a:ext uri="{9D8B030D-6E8A-4147-A177-3AD203B41FA5}">
                      <a16:colId xmlns:a16="http://schemas.microsoft.com/office/drawing/2014/main" val="1320954737"/>
                    </a:ext>
                  </a:extLst>
                </a:gridCol>
                <a:gridCol w="2072475">
                  <a:extLst>
                    <a:ext uri="{9D8B030D-6E8A-4147-A177-3AD203B41FA5}">
                      <a16:colId xmlns:a16="http://schemas.microsoft.com/office/drawing/2014/main" val="2596700126"/>
                    </a:ext>
                  </a:extLst>
                </a:gridCol>
                <a:gridCol w="2299779">
                  <a:extLst>
                    <a:ext uri="{9D8B030D-6E8A-4147-A177-3AD203B41FA5}">
                      <a16:colId xmlns:a16="http://schemas.microsoft.com/office/drawing/2014/main" val="4000102473"/>
                    </a:ext>
                  </a:extLst>
                </a:gridCol>
                <a:gridCol w="2260448">
                  <a:extLst>
                    <a:ext uri="{9D8B030D-6E8A-4147-A177-3AD203B41FA5}">
                      <a16:colId xmlns:a16="http://schemas.microsoft.com/office/drawing/2014/main" val="1518733623"/>
                    </a:ext>
                  </a:extLst>
                </a:gridCol>
              </a:tblGrid>
              <a:tr h="214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Terça-feira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Quarta-feira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Quinta-feira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Sexta-feira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2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Ensino Clínico​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15/15 dias​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Solange Diniz​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 Idoso na Atenção Primária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 Rodrigues​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Atenção Integral na Saúde da Mulher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Danúbia Mariane​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Saúde do Adulto e do Idoso na Atenção Secundária e Terciária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Cleydson Rodrigues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Atenção Integral na Saúde da Criança e Adolescente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Nathalia Faria​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695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​Ensino Clínico​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15/15 dias​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Solange Diniz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 Idoso na Atenção Primária​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 Rodrigues​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​Atenção Integral na Saúde da Mulher T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Danúbia Mariane​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 do Idoso na Atenção Secundária e Terciária 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 Rodrigues​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Criança e Adolescente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Nathalia Faria​​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315857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Enfermagem na Saúde da Família e da Comunidade (EAD)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 Idoso na Atenção Primária​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 Rodrigues​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Atenção Integral na Saúde da Mulher 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Danúbia Mariane​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do Adulto e do Idoso na Atenção Secundária e Terciária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Cleydson Rodrigues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Atenção Integral na Saúde da Criança e Adolescente 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Nathalia Faria​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8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Enfermagem na Saúde da Família e da Comunidade (EAD)</a:t>
                      </a:r>
                    </a:p>
                    <a:p>
                      <a:pPr algn="ctr" rtl="0" fontAlgn="base"/>
                      <a:endParaRPr lang="pt-BR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​-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Integral na Saúde da Mulher P2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Danúbia Mariane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​Atenção Integral na Saúde da Criança e Adolescente P2​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Nathalia Faria​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0CA56FAA-13F3-5254-3FF4-62A9D55EDECF}"/>
              </a:ext>
            </a:extLst>
          </p:cNvPr>
          <p:cNvSpPr txBox="1"/>
          <p:nvPr/>
        </p:nvSpPr>
        <p:spPr>
          <a:xfrm>
            <a:off x="9930916" y="1254609"/>
            <a:ext cx="1692442" cy="400110"/>
          </a:xfrm>
          <a:prstGeom prst="rect">
            <a:avLst/>
          </a:prstGeom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000" b="1" dirty="0">
                <a:solidFill>
                  <a:srgbClr val="000000"/>
                </a:solidFill>
                <a:latin typeface="Arial"/>
                <a:cs typeface="Arial"/>
              </a:rPr>
              <a:t>Sala: 222 A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ntendo placar, frutas, comida&#10;&#10;Descrição gerada automaticamente">
            <a:extLst>
              <a:ext uri="{FF2B5EF4-FFF2-40B4-BE49-F238E27FC236}">
                <a16:creationId xmlns:a16="http://schemas.microsoft.com/office/drawing/2014/main" id="{94BF3ACC-49C5-DAB1-D7C4-923D52EB0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957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EC20F7B3-BAF5-54AF-018B-1200E40EF4B4}"/>
              </a:ext>
            </a:extLst>
          </p:cNvPr>
          <p:cNvSpPr/>
          <p:nvPr/>
        </p:nvSpPr>
        <p:spPr>
          <a:xfrm>
            <a:off x="9376012" y="6114197"/>
            <a:ext cx="2606722" cy="586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4200" y="96202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7º Período (884AN1) </a:t>
            </a: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7D8D6327-D2C4-B3AD-7037-1CDC9B547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90277"/>
              </p:ext>
            </p:extLst>
          </p:nvPr>
        </p:nvGraphicFramePr>
        <p:xfrm>
          <a:off x="479603" y="1930317"/>
          <a:ext cx="11232795" cy="44357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2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9182">
                  <a:extLst>
                    <a:ext uri="{9D8B030D-6E8A-4147-A177-3AD203B41FA5}">
                      <a16:colId xmlns:a16="http://schemas.microsoft.com/office/drawing/2014/main" val="3039310881"/>
                    </a:ext>
                  </a:extLst>
                </a:gridCol>
                <a:gridCol w="2155982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83502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2087451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cs typeface="Arial"/>
                        </a:rPr>
                        <a:t>SALA 205/206 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Terça-feira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b="1" i="0" u="none" strike="noStrike" noProof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/>
                        </a:rPr>
                        <a:t>SALA 209 B</a:t>
                      </a:r>
                      <a:endParaRPr lang="pt-BR" sz="1600" b="0" i="0" u="none" strike="noStrike" noProof="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600" b="1" i="0" u="none" strike="noStrike" noProof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/>
                        </a:rPr>
                        <a:t>SALA 209 B</a:t>
                      </a:r>
                      <a:endParaRPr lang="pt-BR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Quinta-feira</a:t>
                      </a:r>
                      <a:endParaRPr lang="pt-BR" sz="1200" b="0" i="0" u="none" strike="noStrike" noProof="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6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SALA 205/206 A</a:t>
                      </a:r>
                      <a:endParaRPr lang="pt-BR" sz="1600" b="0" i="0" u="none" strike="noStrike" noProof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Saúde do Idoso​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lvl="0" algn="ctr"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Fernanda Savoi</a:t>
                      </a:r>
                      <a:endParaRPr lang="pt-BR" dirty="0"/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Urgência e Emergência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Gestão de Enf. na Saúde Pública​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Elana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Segurança do Paciente​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Tiziane Madureira​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Urgência e Emergência 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292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Saúde do Idoso​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Fernanda Savoi​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Urgência e Emergência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de Enf. na Saúde Pública​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Enf.na Segurança do Paciente​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Tiziane Madureira​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Urgência e Emergência 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203791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pt-BR" sz="14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Ensino Clínico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15/15 dias​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Assis. Enf. Lesões Cutâneas​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Fernanda Savoi​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de Enf. na Saúde Pública​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Saúde Mental e Psiquiátrica​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Vânia Carvalho​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Urgência e Emergência P2​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Ensino Clínico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15/15 dias​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Assis. Enf. Lesões Cutâneas​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Fernanda Savoi​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de Enf. na Saúde Pública​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Saúde Mental e Psiquiátrica​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Vânia Carvalho​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Urgência e Emergência P2​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pic>
        <p:nvPicPr>
          <p:cNvPr id="5" name="Imagem 4" descr="Uma imagem contendo placar, frutas, comida&#10;&#10;Descrição gerada automaticamente">
            <a:extLst>
              <a:ext uri="{FF2B5EF4-FFF2-40B4-BE49-F238E27FC236}">
                <a16:creationId xmlns:a16="http://schemas.microsoft.com/office/drawing/2014/main" id="{611E3BEF-23A2-39CC-5475-B987B6DBD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77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4200" y="96202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8º Período (884BN1)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D28E054-A1E0-060B-EC7F-CFA66D217901}"/>
              </a:ext>
            </a:extLst>
          </p:cNvPr>
          <p:cNvSpPr/>
          <p:nvPr/>
        </p:nvSpPr>
        <p:spPr>
          <a:xfrm>
            <a:off x="9376012" y="6114197"/>
            <a:ext cx="2606722" cy="586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B2DF2C35-505F-1055-9700-CA2C6FAC29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936899"/>
              </p:ext>
            </p:extLst>
          </p:nvPr>
        </p:nvGraphicFramePr>
        <p:xfrm>
          <a:off x="479603" y="1930317"/>
          <a:ext cx="11232795" cy="44357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2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9182">
                  <a:extLst>
                    <a:ext uri="{9D8B030D-6E8A-4147-A177-3AD203B41FA5}">
                      <a16:colId xmlns:a16="http://schemas.microsoft.com/office/drawing/2014/main" val="3039310881"/>
                    </a:ext>
                  </a:extLst>
                </a:gridCol>
                <a:gridCol w="2155982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83502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2087451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cs typeface="Arial"/>
                        </a:rPr>
                        <a:t>SALA 205/206 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Terça-feira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b="1" i="0" u="none" strike="noStrike" noProof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/>
                        </a:rPr>
                        <a:t>SALA 209 B</a:t>
                      </a:r>
                      <a:endParaRPr lang="pt-BR" sz="1600" b="0" i="0" u="none" strike="noStrike" noProof="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600" b="1" i="0" u="none" strike="noStrike" noProof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/>
                        </a:rPr>
                        <a:t>SALA 209 B</a:t>
                      </a:r>
                      <a:endParaRPr lang="pt-BR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Quinta-feira</a:t>
                      </a:r>
                      <a:endParaRPr lang="pt-BR" sz="1200" b="0" i="0" u="none" strike="noStrike" noProof="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6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SALA 205/206 A</a:t>
                      </a:r>
                      <a:endParaRPr lang="pt-BR" sz="1600" b="0" i="0" u="none" strike="noStrike" noProof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Saúde do Idoso​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lvl="0" algn="ctr">
                        <a:buNone/>
                      </a:pP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Fernanda Savoi</a:t>
                      </a:r>
                      <a:endParaRPr lang="pt-BR" dirty="0"/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Urgência e Emergência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Gestão de Enf. na Saúde Pública​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Elana</a:t>
                      </a:r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Segurança do Paciente​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Tiziane Madureira​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Urgência e Emergência 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292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Saúde do Idoso​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Fernanda Savoi​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Urgência e Emergência T​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de Enf. na Saúde Pública​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Enf.na Segurança do Paciente​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Tiziane Madureira​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Urgência e Emergência P1​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203791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pt-BR" sz="14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Ensino Clínico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15/15 dias​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Assis. Enf. Lesões Cutâneas​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Fernanda Savoi​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de Enf. na Saúde Pública​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Saúde Mental e Psiquiátrica​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Vânia Carvalho​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Urgência e Emergência P2​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Ensino Clínico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15/15 dias​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Katiucia Barros​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Assis. Enf. Lesões Cutâneas​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Fernanda Savoi​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de Enf. na Saúde Pública​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Elana Ramos​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Enf. na Saúde Mental e Psiquiátrica​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Vânia Carvalho​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Urgência e Emergência P2​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pic>
        <p:nvPicPr>
          <p:cNvPr id="5" name="Imagem 4" descr="Uma imagem contendo placar, frutas, comida&#10;&#10;Descrição gerada automaticamente">
            <a:extLst>
              <a:ext uri="{FF2B5EF4-FFF2-40B4-BE49-F238E27FC236}">
                <a16:creationId xmlns:a16="http://schemas.microsoft.com/office/drawing/2014/main" id="{4356B946-FF4C-8CCF-7760-E3C4DAA42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56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483432F-C55D-45D0-AE81-B54EEC2AB0DE}"/>
              </a:ext>
            </a:extLst>
          </p:cNvPr>
          <p:cNvSpPr/>
          <p:nvPr/>
        </p:nvSpPr>
        <p:spPr>
          <a:xfrm>
            <a:off x="9048466" y="6073254"/>
            <a:ext cx="2825086" cy="784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B6C562-C376-67C8-C897-A457FA0600C8}"/>
              </a:ext>
            </a:extLst>
          </p:cNvPr>
          <p:cNvSpPr txBox="1"/>
          <p:nvPr/>
        </p:nvSpPr>
        <p:spPr>
          <a:xfrm>
            <a:off x="584200" y="962025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latin typeface="Arial Black" panose="020B0A04020102020204" pitchFamily="34" charset="0"/>
                <a:cs typeface="Arial" panose="020B0604020202020204" pitchFamily="34" charset="0"/>
              </a:rPr>
              <a:t>ENFERMAGEM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9ABB2A2-A92B-1D68-569F-9880E19972BD}"/>
              </a:ext>
            </a:extLst>
          </p:cNvPr>
          <p:cNvSpPr txBox="1"/>
          <p:nvPr/>
        </p:nvSpPr>
        <p:spPr>
          <a:xfrm>
            <a:off x="586390" y="1254610"/>
            <a:ext cx="3403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9º Período (885AN1) </a:t>
            </a: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7D8D6327-D2C4-B3AD-7037-1CDC9B547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666215"/>
              </p:ext>
            </p:extLst>
          </p:nvPr>
        </p:nvGraphicFramePr>
        <p:xfrm>
          <a:off x="444456" y="1916527"/>
          <a:ext cx="10990800" cy="41820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4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770">
                  <a:extLst>
                    <a:ext uri="{9D8B030D-6E8A-4147-A177-3AD203B41FA5}">
                      <a16:colId xmlns:a16="http://schemas.microsoft.com/office/drawing/2014/main" val="3508981247"/>
                    </a:ext>
                  </a:extLst>
                </a:gridCol>
                <a:gridCol w="2129238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58898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58899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202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Terça-feira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</a:p>
                  </a:txBody>
                  <a:tcPr marL="44073" marR="44073" marT="0" marB="0">
                    <a:lnT w="12700" cmpd="sng">
                      <a:noFill/>
                    </a:lnT>
                    <a:solidFill>
                      <a:srgbClr val="191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18:00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109308"/>
                  </a:ext>
                </a:extLst>
              </a:tr>
              <a:tr h="6291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Projeto de Pesquisa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Fernanda Savoi​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145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0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 de Pesquisa 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Fernanda Savoi​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92362"/>
                  </a:ext>
                </a:extLst>
              </a:tr>
              <a:tr h="335545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 fontAlgn="auto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21:00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Tópicos I - Raciocínio Clínico no Processo de Enfermagem​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Carlos Henrique​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2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noFill/>
                    </a:lnL>
                    <a:solidFill>
                      <a:srgbClr val="1918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Tópicos I - Raciocínio Clínico no Processo de Enfermagem​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pt-BR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Henrique​</a:t>
                      </a:r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2F2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endParaRPr lang="pt-BR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solidFill>
                      <a:srgbClr val="F2F2F2">
                        <a:alpha val="1607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734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13FFBC1-30C2-2FC7-34FB-E156199CC2D2}"/>
              </a:ext>
            </a:extLst>
          </p:cNvPr>
          <p:cNvSpPr txBox="1"/>
          <p:nvPr/>
        </p:nvSpPr>
        <p:spPr>
          <a:xfrm>
            <a:off x="9930916" y="1254609"/>
            <a:ext cx="1692442" cy="400110"/>
          </a:xfrm>
          <a:prstGeom prst="rect">
            <a:avLst/>
          </a:prstGeom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000" b="1" dirty="0">
                <a:solidFill>
                  <a:srgbClr val="000000"/>
                </a:solidFill>
                <a:latin typeface="Arial"/>
                <a:cs typeface="Arial"/>
              </a:rPr>
              <a:t>Sala: 216 B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ntendo placar, frutas, comida&#10;&#10;Descrição gerada automaticamente">
            <a:extLst>
              <a:ext uri="{FF2B5EF4-FFF2-40B4-BE49-F238E27FC236}">
                <a16:creationId xmlns:a16="http://schemas.microsoft.com/office/drawing/2014/main" id="{27611F4D-EA97-F684-65C5-E462ECF9C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9" y="-1764"/>
            <a:ext cx="904876" cy="73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915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  <SharedWithUsers xmlns="e1f26e94-00d5-4a3b-858c-4c5ea481c72a">
      <UserInfo>
        <DisplayName>Maria Isabel da Silva</DisplayName>
        <AccountId>198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6A195E3212784E8496FBEA4EC0DE63" ma:contentTypeVersion="14" ma:contentTypeDescription="Create a new document." ma:contentTypeScope="" ma:versionID="37e8a77a2033d5d836555e6b3526700b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f042ee427f7e654178ce51c7cba2927f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EDB75B-AFDC-4402-B640-ECD2C7D61475}">
  <ds:schemaRefs>
    <ds:schemaRef ds:uri="http://schemas.microsoft.com/office/2006/metadata/properties"/>
    <ds:schemaRef ds:uri="http://schemas.microsoft.com/office/infopath/2007/PartnerControls"/>
    <ds:schemaRef ds:uri="e1f26e94-00d5-4a3b-858c-4c5ea481c72a"/>
    <ds:schemaRef ds:uri="ba2dbdb0-beca-4412-a910-82ae4df44d3d"/>
  </ds:schemaRefs>
</ds:datastoreItem>
</file>

<file path=customXml/itemProps2.xml><?xml version="1.0" encoding="utf-8"?>
<ds:datastoreItem xmlns:ds="http://schemas.openxmlformats.org/officeDocument/2006/customXml" ds:itemID="{A702E6E1-9F3E-4136-AE61-A7013617C9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ED33D9-054B-4DB1-B0F6-BD12E5C679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2dbdb0-beca-4412-a910-82ae4df44d3d"/>
    <ds:schemaRef ds:uri="e1f26e94-00d5-4a3b-858c-4c5ea481c7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1862</Words>
  <Application>Microsoft Office PowerPoint</Application>
  <PresentationFormat>Widescreen</PresentationFormat>
  <Paragraphs>682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Wilson Gontijo Candido</dc:creator>
  <cp:lastModifiedBy>Katiucia Martins Barros</cp:lastModifiedBy>
  <cp:revision>238</cp:revision>
  <dcterms:created xsi:type="dcterms:W3CDTF">2023-12-28T16:41:12Z</dcterms:created>
  <dcterms:modified xsi:type="dcterms:W3CDTF">2024-03-13T21:27:09Z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  <property fmtid="{D5CDD505-2E9C-101B-9397-08002B2CF9AE}" pid="3" name="MediaServiceImageTags">
    <vt:lpwstr/>
  </property>
</Properties>
</file>